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8"/>
  </p:notesMasterIdLst>
  <p:sldIdLst>
    <p:sldId id="256" r:id="rId2"/>
    <p:sldId id="258" r:id="rId3"/>
    <p:sldId id="261" r:id="rId4"/>
    <p:sldId id="306" r:id="rId5"/>
    <p:sldId id="260" r:id="rId6"/>
    <p:sldId id="263" r:id="rId7"/>
    <p:sldId id="259" r:id="rId8"/>
    <p:sldId id="307" r:id="rId9"/>
    <p:sldId id="309" r:id="rId10"/>
    <p:sldId id="308" r:id="rId11"/>
    <p:sldId id="311" r:id="rId12"/>
    <p:sldId id="312" r:id="rId13"/>
    <p:sldId id="313" r:id="rId14"/>
    <p:sldId id="314" r:id="rId15"/>
    <p:sldId id="269" r:id="rId16"/>
    <p:sldId id="265" r:id="rId17"/>
    <p:sldId id="266" r:id="rId18"/>
    <p:sldId id="319" r:id="rId19"/>
    <p:sldId id="320" r:id="rId20"/>
    <p:sldId id="321" r:id="rId21"/>
    <p:sldId id="322" r:id="rId22"/>
    <p:sldId id="323" r:id="rId23"/>
    <p:sldId id="315" r:id="rId24"/>
    <p:sldId id="316" r:id="rId25"/>
    <p:sldId id="317" r:id="rId26"/>
    <p:sldId id="324" r:id="rId27"/>
    <p:sldId id="325" r:id="rId28"/>
    <p:sldId id="330" r:id="rId29"/>
    <p:sldId id="326" r:id="rId30"/>
    <p:sldId id="277" r:id="rId31"/>
    <p:sldId id="268" r:id="rId32"/>
    <p:sldId id="327" r:id="rId33"/>
    <p:sldId id="328" r:id="rId34"/>
    <p:sldId id="329" r:id="rId35"/>
    <p:sldId id="310" r:id="rId36"/>
    <p:sldId id="264" r:id="rId37"/>
  </p:sldIdLst>
  <p:sldSz cx="9144000" cy="5143500" type="screen16x9"/>
  <p:notesSz cx="6858000" cy="9144000"/>
  <p:embeddedFontLst>
    <p:embeddedFont>
      <p:font typeface="Darker Grotesque" panose="020B0604020202020204" charset="0"/>
      <p:regular r:id="rId39"/>
      <p:bold r:id="rId40"/>
    </p:embeddedFont>
    <p:embeddedFont>
      <p:font typeface="Nunito Light" pitchFamily="2" charset="0"/>
      <p:regular r:id="rId41"/>
      <p: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CA426-8D6A-E446-B742-A80E072BABA2}" v="605" dt="2023-03-14T06:14:55.847"/>
    <p1510:client id="{1B9F72A5-1DE2-4A88-B408-241917911C0E}" v="16" dt="2023-03-14T09:26:05.809"/>
    <p1510:client id="{CE7DB3A6-6A32-2B39-007D-285B2287F3ED}" v="2" dt="2023-03-14T03:26:32.879"/>
  </p1510:revLst>
</p1510:revInfo>
</file>

<file path=ppt/tableStyles.xml><?xml version="1.0" encoding="utf-8"?>
<a:tblStyleLst xmlns:a="http://schemas.openxmlformats.org/drawingml/2006/main" def="{676C9EEF-2300-42F0-88CA-B5DE097962F1}">
  <a:tblStyle styleId="{676C9EEF-2300-42F0-88CA-B5DE097962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/>
    <p:restoredTop sz="94607"/>
  </p:normalViewPr>
  <p:slideViewPr>
    <p:cSldViewPr snapToGrid="0" showGuides="1">
      <p:cViewPr varScale="1">
        <p:scale>
          <a:sx n="78" d="100"/>
          <a:sy n="78" d="100"/>
        </p:scale>
        <p:origin x="1076" y="52"/>
      </p:cViewPr>
      <p:guideLst/>
    </p:cSldViewPr>
  </p:slideViewPr>
  <p:outlineViewPr>
    <p:cViewPr>
      <p:scale>
        <a:sx n="33" d="100"/>
        <a:sy n="33" d="100"/>
      </p:scale>
      <p:origin x="0" y="-23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63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73ebd6ce5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73ebd6ce5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711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55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044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889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afeabfd2_3_6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afeabfd2_3_6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73ebd6ce5_0_2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73ebd6ce5_0_2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7afeabfd2_3_6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7afeabfd2_3_6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649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992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59c38029a_0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59c38029a_0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371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0517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866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afeabfd2_3_6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afeabfd2_3_6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606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7afeabfd2_3_6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7afeabfd2_3_6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968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7afeabfd2_3_6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7afeabfd2_3_6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807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7afeabfd2_3_6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7afeabfd2_3_6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968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7afeabfd2_3_4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7afeabfd2_3_4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876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7afeabfd2_3_4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7afeabfd2_3_4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782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7afeabfd2_3_8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7afeabfd2_3_8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255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9c38029a_0_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59c38029a_0_2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7afeabfd2_3_4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7afeabfd2_3_4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7afeabfd2_3_8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7afeabfd2_3_8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7afeabfd2_3_8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7afeabfd2_3_8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753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7afeabfd2_3_8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7afeabfd2_3_8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639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7afeabfd2_3_8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7afeabfd2_3_8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600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3ebd6ce5_0_2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3ebd6ce5_0_2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6501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3ebd6ce5_0_2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3ebd6ce5_0_2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73ebd6ce5_0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73ebd6ce5_0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7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73ebd6ce5_0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73ebd6ce5_0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73ebd6ce5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73ebd6ce5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7afeabfd2_3_9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7afeabfd2_3_9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9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9c3802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9c3802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28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3150" y="1462050"/>
            <a:ext cx="6917700" cy="22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60600" y="4278300"/>
            <a:ext cx="44229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7745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1774500" y="253734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>
            <a:spLocks noGrp="1"/>
          </p:cNvSpPr>
          <p:nvPr>
            <p:ph type="ctrTitle" idx="3"/>
          </p:nvPr>
        </p:nvSpPr>
        <p:spPr>
          <a:xfrm>
            <a:off x="720000" y="566450"/>
            <a:ext cx="5154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5813900" y="191952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5813900" y="253734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4759400" y="191960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/>
          </p:nvPr>
        </p:nvSpPr>
        <p:spPr>
          <a:xfrm>
            <a:off x="17745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8"/>
          </p:nvPr>
        </p:nvSpPr>
        <p:spPr>
          <a:xfrm>
            <a:off x="1774500" y="410939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13"/>
          </p:nvPr>
        </p:nvSpPr>
        <p:spPr>
          <a:xfrm>
            <a:off x="5813900" y="3491575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4"/>
          </p:nvPr>
        </p:nvSpPr>
        <p:spPr>
          <a:xfrm>
            <a:off x="5813900" y="4109397"/>
            <a:ext cx="244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5" hasCustomPrompt="1"/>
          </p:nvPr>
        </p:nvSpPr>
        <p:spPr>
          <a:xfrm>
            <a:off x="4759400" y="3491650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8950" y="3138713"/>
            <a:ext cx="3574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720000" y="1539775"/>
            <a:ext cx="4042800" cy="13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ctrTitle"/>
          </p:nvPr>
        </p:nvSpPr>
        <p:spPr>
          <a:xfrm>
            <a:off x="775800" y="1587200"/>
            <a:ext cx="3852000" cy="788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903900" y="2462800"/>
            <a:ext cx="35958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ctrTitle"/>
          </p:nvPr>
        </p:nvSpPr>
        <p:spPr>
          <a:xfrm>
            <a:off x="775800" y="1587200"/>
            <a:ext cx="3852000" cy="7884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ubTitle" idx="1"/>
          </p:nvPr>
        </p:nvSpPr>
        <p:spPr>
          <a:xfrm>
            <a:off x="903900" y="2462800"/>
            <a:ext cx="35958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5897825" y="1671138"/>
            <a:ext cx="2532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hasCustomPrompt="1"/>
          </p:nvPr>
        </p:nvSpPr>
        <p:spPr>
          <a:xfrm>
            <a:off x="1079125" y="1604988"/>
            <a:ext cx="4236000" cy="729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2"/>
          </p:nvPr>
        </p:nvSpPr>
        <p:spPr>
          <a:xfrm>
            <a:off x="5897825" y="2874787"/>
            <a:ext cx="2532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3" hasCustomPrompt="1"/>
          </p:nvPr>
        </p:nvSpPr>
        <p:spPr>
          <a:xfrm>
            <a:off x="1079125" y="2808637"/>
            <a:ext cx="4236000" cy="729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>
            <a:off x="6466960" y="9668595"/>
            <a:ext cx="162078" cy="125800"/>
          </a:xfrm>
          <a:custGeom>
            <a:avLst/>
            <a:gdLst/>
            <a:ahLst/>
            <a:cxnLst/>
            <a:rect l="l" t="t" r="r" b="b"/>
            <a:pathLst>
              <a:path w="1242" h="964" extrusionOk="0">
                <a:moveTo>
                  <a:pt x="622" y="1"/>
                </a:moveTo>
                <a:cubicBezTo>
                  <a:pt x="0" y="1"/>
                  <a:pt x="3" y="964"/>
                  <a:pt x="622" y="964"/>
                </a:cubicBezTo>
                <a:cubicBezTo>
                  <a:pt x="1241" y="964"/>
                  <a:pt x="1241" y="1"/>
                  <a:pt x="622" y="1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5904910" y="10409684"/>
            <a:ext cx="162339" cy="125147"/>
          </a:xfrm>
          <a:custGeom>
            <a:avLst/>
            <a:gdLst/>
            <a:ahLst/>
            <a:cxnLst/>
            <a:rect l="l" t="t" r="r" b="b"/>
            <a:pathLst>
              <a:path w="1244" h="959" extrusionOk="0">
                <a:moveTo>
                  <a:pt x="622" y="0"/>
                </a:moveTo>
                <a:cubicBezTo>
                  <a:pt x="1" y="0"/>
                  <a:pt x="1" y="959"/>
                  <a:pt x="622" y="959"/>
                </a:cubicBezTo>
                <a:cubicBezTo>
                  <a:pt x="1242" y="959"/>
                  <a:pt x="1244" y="0"/>
                  <a:pt x="622" y="0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5939752" y="8929073"/>
            <a:ext cx="93045" cy="72035"/>
          </a:xfrm>
          <a:custGeom>
            <a:avLst/>
            <a:gdLst/>
            <a:ahLst/>
            <a:cxnLst/>
            <a:rect l="l" t="t" r="r" b="b"/>
            <a:pathLst>
              <a:path w="713" h="552" extrusionOk="0">
                <a:moveTo>
                  <a:pt x="355" y="0"/>
                </a:moveTo>
                <a:cubicBezTo>
                  <a:pt x="1" y="0"/>
                  <a:pt x="1" y="552"/>
                  <a:pt x="355" y="552"/>
                </a:cubicBezTo>
                <a:cubicBezTo>
                  <a:pt x="712" y="552"/>
                  <a:pt x="712" y="0"/>
                  <a:pt x="355" y="0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5823088" y="9602042"/>
            <a:ext cx="150072" cy="134673"/>
          </a:xfrm>
          <a:custGeom>
            <a:avLst/>
            <a:gdLst/>
            <a:ahLst/>
            <a:cxnLst/>
            <a:rect l="l" t="t" r="r" b="b"/>
            <a:pathLst>
              <a:path w="1150" h="1032" extrusionOk="0">
                <a:moveTo>
                  <a:pt x="660" y="1"/>
                </a:moveTo>
                <a:cubicBezTo>
                  <a:pt x="602" y="1"/>
                  <a:pt x="547" y="20"/>
                  <a:pt x="503" y="55"/>
                </a:cubicBezTo>
                <a:lnTo>
                  <a:pt x="503" y="55"/>
                </a:lnTo>
                <a:cubicBezTo>
                  <a:pt x="370" y="81"/>
                  <a:pt x="243" y="161"/>
                  <a:pt x="183" y="277"/>
                </a:cubicBezTo>
                <a:lnTo>
                  <a:pt x="183" y="277"/>
                </a:lnTo>
                <a:cubicBezTo>
                  <a:pt x="191" y="269"/>
                  <a:pt x="201" y="260"/>
                  <a:pt x="214" y="250"/>
                </a:cubicBezTo>
                <a:lnTo>
                  <a:pt x="214" y="250"/>
                </a:lnTo>
                <a:lnTo>
                  <a:pt x="211" y="255"/>
                </a:lnTo>
                <a:lnTo>
                  <a:pt x="211" y="255"/>
                </a:lnTo>
                <a:cubicBezTo>
                  <a:pt x="201" y="262"/>
                  <a:pt x="192" y="270"/>
                  <a:pt x="183" y="279"/>
                </a:cubicBezTo>
                <a:lnTo>
                  <a:pt x="183" y="279"/>
                </a:lnTo>
                <a:cubicBezTo>
                  <a:pt x="183" y="278"/>
                  <a:pt x="183" y="278"/>
                  <a:pt x="183" y="277"/>
                </a:cubicBezTo>
                <a:lnTo>
                  <a:pt x="183" y="277"/>
                </a:lnTo>
                <a:cubicBezTo>
                  <a:pt x="182" y="279"/>
                  <a:pt x="180" y="281"/>
                  <a:pt x="178" y="283"/>
                </a:cubicBezTo>
                <a:lnTo>
                  <a:pt x="178" y="283"/>
                </a:lnTo>
                <a:cubicBezTo>
                  <a:pt x="180" y="281"/>
                  <a:pt x="181" y="280"/>
                  <a:pt x="183" y="279"/>
                </a:cubicBezTo>
                <a:lnTo>
                  <a:pt x="183" y="279"/>
                </a:lnTo>
                <a:cubicBezTo>
                  <a:pt x="182" y="279"/>
                  <a:pt x="182" y="280"/>
                  <a:pt x="182" y="281"/>
                </a:cubicBezTo>
                <a:cubicBezTo>
                  <a:pt x="172" y="301"/>
                  <a:pt x="165" y="309"/>
                  <a:pt x="163" y="309"/>
                </a:cubicBezTo>
                <a:cubicBezTo>
                  <a:pt x="161" y="309"/>
                  <a:pt x="165" y="298"/>
                  <a:pt x="178" y="283"/>
                </a:cubicBezTo>
                <a:lnTo>
                  <a:pt x="178" y="283"/>
                </a:lnTo>
                <a:cubicBezTo>
                  <a:pt x="64" y="391"/>
                  <a:pt x="0" y="558"/>
                  <a:pt x="50" y="716"/>
                </a:cubicBezTo>
                <a:cubicBezTo>
                  <a:pt x="107" y="902"/>
                  <a:pt x="276" y="1029"/>
                  <a:pt x="468" y="1031"/>
                </a:cubicBezTo>
                <a:cubicBezTo>
                  <a:pt x="597" y="1031"/>
                  <a:pt x="724" y="999"/>
                  <a:pt x="836" y="933"/>
                </a:cubicBezTo>
                <a:cubicBezTo>
                  <a:pt x="1102" y="788"/>
                  <a:pt x="1150" y="405"/>
                  <a:pt x="940" y="193"/>
                </a:cubicBezTo>
                <a:lnTo>
                  <a:pt x="940" y="193"/>
                </a:lnTo>
                <a:cubicBezTo>
                  <a:pt x="885" y="100"/>
                  <a:pt x="809" y="21"/>
                  <a:pt x="694" y="3"/>
                </a:cubicBezTo>
                <a:cubicBezTo>
                  <a:pt x="682" y="2"/>
                  <a:pt x="671" y="1"/>
                  <a:pt x="660" y="1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6518115" y="8993538"/>
            <a:ext cx="218453" cy="212711"/>
          </a:xfrm>
          <a:custGeom>
            <a:avLst/>
            <a:gdLst/>
            <a:ahLst/>
            <a:cxnLst/>
            <a:rect l="l" t="t" r="r" b="b"/>
            <a:pathLst>
              <a:path w="1674" h="1630" extrusionOk="0">
                <a:moveTo>
                  <a:pt x="216" y="585"/>
                </a:moveTo>
                <a:cubicBezTo>
                  <a:pt x="213" y="594"/>
                  <a:pt x="209" y="603"/>
                  <a:pt x="206" y="612"/>
                </a:cubicBezTo>
                <a:lnTo>
                  <a:pt x="206" y="612"/>
                </a:lnTo>
                <a:cubicBezTo>
                  <a:pt x="205" y="609"/>
                  <a:pt x="209" y="599"/>
                  <a:pt x="216" y="585"/>
                </a:cubicBezTo>
                <a:close/>
                <a:moveTo>
                  <a:pt x="178" y="704"/>
                </a:moveTo>
                <a:lnTo>
                  <a:pt x="178" y="704"/>
                </a:lnTo>
                <a:cubicBezTo>
                  <a:pt x="177" y="706"/>
                  <a:pt x="177" y="708"/>
                  <a:pt x="176" y="710"/>
                </a:cubicBezTo>
                <a:lnTo>
                  <a:pt x="176" y="710"/>
                </a:lnTo>
                <a:lnTo>
                  <a:pt x="177" y="706"/>
                </a:lnTo>
                <a:lnTo>
                  <a:pt x="177" y="706"/>
                </a:lnTo>
                <a:cubicBezTo>
                  <a:pt x="177" y="705"/>
                  <a:pt x="178" y="704"/>
                  <a:pt x="178" y="704"/>
                </a:cubicBezTo>
                <a:close/>
                <a:moveTo>
                  <a:pt x="174" y="711"/>
                </a:moveTo>
                <a:lnTo>
                  <a:pt x="174" y="711"/>
                </a:lnTo>
                <a:cubicBezTo>
                  <a:pt x="171" y="721"/>
                  <a:pt x="167" y="730"/>
                  <a:pt x="162" y="738"/>
                </a:cubicBezTo>
                <a:cubicBezTo>
                  <a:pt x="166" y="729"/>
                  <a:pt x="170" y="720"/>
                  <a:pt x="174" y="711"/>
                </a:cubicBezTo>
                <a:close/>
                <a:moveTo>
                  <a:pt x="1024" y="0"/>
                </a:moveTo>
                <a:cubicBezTo>
                  <a:pt x="884" y="0"/>
                  <a:pt x="770" y="62"/>
                  <a:pt x="672" y="166"/>
                </a:cubicBezTo>
                <a:lnTo>
                  <a:pt x="672" y="166"/>
                </a:lnTo>
                <a:cubicBezTo>
                  <a:pt x="670" y="167"/>
                  <a:pt x="668" y="167"/>
                  <a:pt x="665" y="168"/>
                </a:cubicBezTo>
                <a:lnTo>
                  <a:pt x="665" y="168"/>
                </a:lnTo>
                <a:cubicBezTo>
                  <a:pt x="675" y="156"/>
                  <a:pt x="678" y="150"/>
                  <a:pt x="678" y="150"/>
                </a:cubicBezTo>
                <a:lnTo>
                  <a:pt x="678" y="150"/>
                </a:lnTo>
                <a:cubicBezTo>
                  <a:pt x="678" y="150"/>
                  <a:pt x="671" y="158"/>
                  <a:pt x="662" y="169"/>
                </a:cubicBezTo>
                <a:lnTo>
                  <a:pt x="662" y="169"/>
                </a:lnTo>
                <a:cubicBezTo>
                  <a:pt x="614" y="185"/>
                  <a:pt x="566" y="206"/>
                  <a:pt x="521" y="233"/>
                </a:cubicBezTo>
                <a:cubicBezTo>
                  <a:pt x="415" y="295"/>
                  <a:pt x="334" y="376"/>
                  <a:pt x="274" y="472"/>
                </a:cubicBezTo>
                <a:lnTo>
                  <a:pt x="274" y="472"/>
                </a:lnTo>
                <a:cubicBezTo>
                  <a:pt x="143" y="570"/>
                  <a:pt x="52" y="731"/>
                  <a:pt x="31" y="885"/>
                </a:cubicBezTo>
                <a:cubicBezTo>
                  <a:pt x="0" y="1121"/>
                  <a:pt x="112" y="1357"/>
                  <a:pt x="320" y="1480"/>
                </a:cubicBezTo>
                <a:cubicBezTo>
                  <a:pt x="503" y="1596"/>
                  <a:pt x="692" y="1609"/>
                  <a:pt x="902" y="1627"/>
                </a:cubicBezTo>
                <a:cubicBezTo>
                  <a:pt x="918" y="1628"/>
                  <a:pt x="934" y="1629"/>
                  <a:pt x="951" y="1629"/>
                </a:cubicBezTo>
                <a:cubicBezTo>
                  <a:pt x="1189" y="1629"/>
                  <a:pt x="1432" y="1456"/>
                  <a:pt x="1547" y="1259"/>
                </a:cubicBezTo>
                <a:cubicBezTo>
                  <a:pt x="1647" y="1086"/>
                  <a:pt x="1673" y="884"/>
                  <a:pt x="1626" y="696"/>
                </a:cubicBezTo>
                <a:lnTo>
                  <a:pt x="1626" y="696"/>
                </a:lnTo>
                <a:cubicBezTo>
                  <a:pt x="1611" y="391"/>
                  <a:pt x="1477" y="87"/>
                  <a:pt x="1142" y="14"/>
                </a:cubicBezTo>
                <a:cubicBezTo>
                  <a:pt x="1101" y="5"/>
                  <a:pt x="1061" y="0"/>
                  <a:pt x="1024" y="0"/>
                </a:cubicBezTo>
                <a:close/>
              </a:path>
            </a:pathLst>
          </a:custGeom>
          <a:solidFill>
            <a:srgbClr val="F18899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607975" y="1462050"/>
            <a:ext cx="5822700" cy="2219400"/>
          </a:xfrm>
          <a:prstGeom prst="rect">
            <a:avLst/>
          </a:prstGeom>
          <a:effectLst>
            <a:outerShdw blurRad="357188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9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255375" y="4278300"/>
            <a:ext cx="46335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750" y="2146975"/>
            <a:ext cx="1390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48595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05050" y="3542025"/>
            <a:ext cx="28098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>
            <a:off x="720000" y="566450"/>
            <a:ext cx="47703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93250" y="3542025"/>
            <a:ext cx="29457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613100"/>
            <a:ext cx="4292700" cy="22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69327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>
            <a:off x="1504525" y="1614450"/>
            <a:ext cx="6135000" cy="1033500"/>
          </a:xfrm>
          <a:prstGeom prst="rect">
            <a:avLst/>
          </a:prstGeom>
          <a:effectLst>
            <a:outerShdw blurRad="442913" dist="19050" dir="5400000" algn="bl" rotWithShape="0">
              <a:schemeClr val="dk2">
                <a:alpha val="8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10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38520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720000" y="1899600"/>
            <a:ext cx="3595800" cy="17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>
            <a:off x="1504525" y="1564888"/>
            <a:ext cx="6135000" cy="1096500"/>
          </a:xfrm>
          <a:prstGeom prst="rect">
            <a:avLst/>
          </a:prstGeom>
          <a:effectLst>
            <a:outerShdw blurRad="314325" dist="19050" dir="5400000" algn="bl" rotWithShape="0">
              <a:schemeClr val="dk2">
                <a:alpha val="5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9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4698900" y="2782563"/>
            <a:ext cx="26445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2" hasCustomPrompt="1"/>
          </p:nvPr>
        </p:nvSpPr>
        <p:spPr>
          <a:xfrm>
            <a:off x="1704525" y="2810863"/>
            <a:ext cx="2460600" cy="729900"/>
          </a:xfrm>
          <a:prstGeom prst="rect">
            <a:avLst/>
          </a:prstGeom>
          <a:effectLst>
            <a:outerShdw blurRad="514350" dist="19050" dir="5400000" algn="bl" rotWithShape="0">
              <a:schemeClr val="dk2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6105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72" r:id="rId14"/>
    <p:sldLayoutId id="2147483674" r:id="rId15"/>
    <p:sldLayoutId id="2147483675" r:id="rId16"/>
    <p:sldLayoutId id="214748367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30483">
            <a:off x="3276740" y="1241718"/>
            <a:ext cx="6160508" cy="34652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/>
          <p:nvPr/>
        </p:nvSpPr>
        <p:spPr>
          <a:xfrm>
            <a:off x="2266950" y="4278300"/>
            <a:ext cx="46101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ctrTitle"/>
          </p:nvPr>
        </p:nvSpPr>
        <p:spPr>
          <a:xfrm>
            <a:off x="57755" y="1731767"/>
            <a:ext cx="5247445" cy="1556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Test </a:t>
            </a:r>
            <a:r>
              <a:rPr lang="es-ES_tradnl" sz="7200" dirty="0"/>
              <a:t>rápido</a:t>
            </a:r>
            <a:r>
              <a:rPr lang="en" sz="7200" dirty="0"/>
              <a:t> de </a:t>
            </a:r>
            <a:r>
              <a:rPr lang="en" sz="7200" dirty="0" err="1"/>
              <a:t>enfermedad</a:t>
            </a:r>
            <a:r>
              <a:rPr lang="en" sz="7200" dirty="0"/>
              <a:t> </a:t>
            </a:r>
            <a:r>
              <a:rPr lang="en" sz="7200" dirty="0" err="1"/>
              <a:t>cardíaca</a:t>
            </a:r>
            <a:endParaRPr sz="7200" dirty="0"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1"/>
          </p:nvPr>
        </p:nvSpPr>
        <p:spPr>
          <a:xfrm>
            <a:off x="2360600" y="4278300"/>
            <a:ext cx="44229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Nicolas </a:t>
            </a:r>
            <a:r>
              <a:rPr lang="en" dirty="0" err="1"/>
              <a:t>Ricaurte</a:t>
            </a:r>
            <a:r>
              <a:rPr lang="en" dirty="0"/>
              <a:t> y Juan Camilo Bello</a:t>
            </a:r>
            <a:endParaRPr dirty="0"/>
          </a:p>
        </p:txBody>
      </p:sp>
      <p:sp>
        <p:nvSpPr>
          <p:cNvPr id="164" name="Google Shape;164;p34"/>
          <p:cNvSpPr/>
          <p:nvPr/>
        </p:nvSpPr>
        <p:spPr>
          <a:xfrm>
            <a:off x="57755" y="56254"/>
            <a:ext cx="6994695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Analítica Computacional para la toma de Decisiones</a:t>
            </a:r>
          </a:p>
        </p:txBody>
      </p:sp>
      <p:sp>
        <p:nvSpPr>
          <p:cNvPr id="167" name="Google Shape;167;p34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1672004" y="18947"/>
            <a:ext cx="5490097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1689177" y="146653"/>
            <a:ext cx="5490097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Matriz</a:t>
            </a:r>
            <a:r>
              <a:rPr lang="en" dirty="0"/>
              <a:t> </a:t>
            </a:r>
            <a:r>
              <a:rPr lang="en" dirty="0" err="1"/>
              <a:t>Correlación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174BCE-1287-5F7D-4E91-8EA0A28D3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91" y="815587"/>
            <a:ext cx="4722467" cy="42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99728">
            <a:off x="3627802" y="1685199"/>
            <a:ext cx="7960171" cy="447757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2" name="Google Shape;264;p39">
            <a:extLst>
              <a:ext uri="{FF2B5EF4-FFF2-40B4-BE49-F238E27FC236}">
                <a16:creationId xmlns:a16="http://schemas.microsoft.com/office/drawing/2014/main" id="{D0D47473-B76F-9005-54D1-EB8BC32019D5}"/>
              </a:ext>
            </a:extLst>
          </p:cNvPr>
          <p:cNvSpPr/>
          <p:nvPr/>
        </p:nvSpPr>
        <p:spPr>
          <a:xfrm>
            <a:off x="4493837" y="292334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13;p41">
            <a:extLst>
              <a:ext uri="{FF2B5EF4-FFF2-40B4-BE49-F238E27FC236}">
                <a16:creationId xmlns:a16="http://schemas.microsoft.com/office/drawing/2014/main" id="{EFE1871D-A9FB-F30C-EF4C-A942A8FB016A}"/>
              </a:ext>
            </a:extLst>
          </p:cNvPr>
          <p:cNvSpPr txBox="1">
            <a:spLocks/>
          </p:cNvSpPr>
          <p:nvPr/>
        </p:nvSpPr>
        <p:spPr>
          <a:xfrm>
            <a:off x="4775635" y="622800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.3</a:t>
            </a:r>
          </a:p>
        </p:txBody>
      </p:sp>
      <p:sp>
        <p:nvSpPr>
          <p:cNvPr id="5" name="Google Shape;266;p39">
            <a:extLst>
              <a:ext uri="{FF2B5EF4-FFF2-40B4-BE49-F238E27FC236}">
                <a16:creationId xmlns:a16="http://schemas.microsoft.com/office/drawing/2014/main" id="{453DACEF-0817-C726-EFE6-F8A6A94C9B9D}"/>
              </a:ext>
            </a:extLst>
          </p:cNvPr>
          <p:cNvSpPr txBox="1">
            <a:spLocks/>
          </p:cNvSpPr>
          <p:nvPr/>
        </p:nvSpPr>
        <p:spPr>
          <a:xfrm>
            <a:off x="229735" y="2096779"/>
            <a:ext cx="8684529" cy="94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>
                <a:solidFill>
                  <a:schemeClr val="accent6"/>
                </a:solidFill>
              </a:rPr>
              <a:t>Visualizaciones</a:t>
            </a:r>
          </a:p>
          <a:p>
            <a:r>
              <a:rPr lang="es-CO" sz="8800" dirty="0">
                <a:solidFill>
                  <a:schemeClr val="accent6"/>
                </a:solidFill>
              </a:rPr>
              <a:t>en la app</a:t>
            </a:r>
          </a:p>
        </p:txBody>
      </p:sp>
    </p:spTree>
    <p:extLst>
      <p:ext uri="{BB962C8B-B14F-4D97-AF65-F5344CB8AC3E}">
        <p14:creationId xmlns:p14="http://schemas.microsoft.com/office/powerpoint/2010/main" val="414740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247650" y="410503"/>
            <a:ext cx="8540750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133351" y="538209"/>
            <a:ext cx="941705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Conteo de pacientes enfermos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3440667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F1B59D-3C95-3BC5-5F12-6E725801126C}"/>
              </a:ext>
            </a:extLst>
          </p:cNvPr>
          <p:cNvSpPr/>
          <p:nvPr/>
        </p:nvSpPr>
        <p:spPr>
          <a:xfrm>
            <a:off x="8686800" y="2396067"/>
            <a:ext cx="518160" cy="13208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700" dirty="0" err="1">
                <a:solidFill>
                  <a:schemeClr val="tx2">
                    <a:lumMod val="50000"/>
                  </a:schemeClr>
                </a:solidFill>
              </a:rPr>
              <a:t>Female</a:t>
            </a:r>
            <a:endParaRPr lang="es-CO" sz="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40FCED-03D6-A719-F3DE-EC3DD01B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735"/>
            <a:ext cx="9144000" cy="35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57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247650" y="410503"/>
            <a:ext cx="8540750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133351" y="538209"/>
            <a:ext cx="941705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</a:t>
            </a:r>
            <a:r>
              <a:rPr lang="en" dirty="0"/>
              <a:t>orrelacion de signos vitales</a:t>
            </a:r>
            <a:endParaRPr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5F2F286-566D-691F-99E3-267E0903026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870D0D-4B8D-3A14-E4EA-FF1A2DA5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176"/>
            <a:ext cx="9144000" cy="34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07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247650" y="410503"/>
            <a:ext cx="8540750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133351" y="538209"/>
            <a:ext cx="941705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</a:t>
            </a:r>
            <a:r>
              <a:rPr lang="en" dirty="0"/>
              <a:t>orrelacion de signos vitales</a:t>
            </a:r>
            <a:endParaRPr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5F2F286-566D-691F-99E3-267E0903026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696F8B-91EA-97E1-4617-8AB508E9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1522"/>
            <a:ext cx="9144000" cy="32714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316BD71-C94D-DA75-FE1A-DB9FEEEB8565}"/>
              </a:ext>
            </a:extLst>
          </p:cNvPr>
          <p:cNvSpPr txBox="1"/>
          <p:nvPr/>
        </p:nvSpPr>
        <p:spPr>
          <a:xfrm>
            <a:off x="1071033" y="4229101"/>
            <a:ext cx="863600" cy="2308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CO" sz="900" dirty="0"/>
              <a:t>Angina típica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3D4B07-65D9-DF8C-F6A9-79EAA6380BEE}"/>
              </a:ext>
            </a:extLst>
          </p:cNvPr>
          <p:cNvSpPr txBox="1"/>
          <p:nvPr/>
        </p:nvSpPr>
        <p:spPr>
          <a:xfrm>
            <a:off x="2658533" y="4224869"/>
            <a:ext cx="952500" cy="2308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CO" sz="900" dirty="0"/>
              <a:t>Angina atípica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36206B-84F7-5FF8-06B2-FF22FFD7C6D2}"/>
              </a:ext>
            </a:extLst>
          </p:cNvPr>
          <p:cNvSpPr txBox="1"/>
          <p:nvPr/>
        </p:nvSpPr>
        <p:spPr>
          <a:xfrm>
            <a:off x="4364567" y="4224869"/>
            <a:ext cx="1041400" cy="2308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CO" sz="900" dirty="0"/>
              <a:t>Dolor no </a:t>
            </a:r>
            <a:r>
              <a:rPr lang="es-CO" sz="900" dirty="0" err="1"/>
              <a:t>anginal</a:t>
            </a:r>
            <a:endParaRPr lang="es-CO" sz="9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495CA6-9F04-9726-81F1-63F4FB0808AA}"/>
              </a:ext>
            </a:extLst>
          </p:cNvPr>
          <p:cNvSpPr txBox="1"/>
          <p:nvPr/>
        </p:nvSpPr>
        <p:spPr>
          <a:xfrm>
            <a:off x="6159501" y="4224869"/>
            <a:ext cx="1041400" cy="2308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CO" sz="900" dirty="0" err="1"/>
              <a:t>Asintomatico</a:t>
            </a:r>
            <a:endParaRPr lang="es-CO" sz="900" dirty="0"/>
          </a:p>
        </p:txBody>
      </p:sp>
    </p:spTree>
    <p:extLst>
      <p:ext uri="{BB962C8B-B14F-4D97-AF65-F5344CB8AC3E}">
        <p14:creationId xmlns:p14="http://schemas.microsoft.com/office/powerpoint/2010/main" val="140935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>
            <a:spLocks noGrp="1"/>
          </p:cNvSpPr>
          <p:nvPr>
            <p:ph type="ctrTitle"/>
          </p:nvPr>
        </p:nvSpPr>
        <p:spPr>
          <a:xfrm>
            <a:off x="1504525" y="2534175"/>
            <a:ext cx="61350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00" dirty="0"/>
              <a:t>Modelo</a:t>
            </a:r>
            <a:endParaRPr sz="10900" dirty="0"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8867">
            <a:off x="3066931" y="764950"/>
            <a:ext cx="6222082" cy="349993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>
            <a:spLocks noGrp="1"/>
          </p:cNvSpPr>
          <p:nvPr>
            <p:ph type="ctrTitle"/>
          </p:nvPr>
        </p:nvSpPr>
        <p:spPr>
          <a:xfrm>
            <a:off x="1504525" y="1614450"/>
            <a:ext cx="61350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</a:t>
            </a:r>
            <a:endParaRPr dirty="0"/>
          </a:p>
        </p:txBody>
      </p:sp>
      <p:sp>
        <p:nvSpPr>
          <p:cNvPr id="428" name="Google Shape;428;p47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431" name="Google Shape;431;p47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</a:p>
        </p:txBody>
      </p:sp>
      <p:sp>
        <p:nvSpPr>
          <p:cNvPr id="2" name="Google Shape;264;p39">
            <a:extLst>
              <a:ext uri="{FF2B5EF4-FFF2-40B4-BE49-F238E27FC236}">
                <a16:creationId xmlns:a16="http://schemas.microsoft.com/office/drawing/2014/main" id="{12631C5C-E215-77DA-8EDA-81312AA65E07}"/>
              </a:ext>
            </a:extLst>
          </p:cNvPr>
          <p:cNvSpPr/>
          <p:nvPr/>
        </p:nvSpPr>
        <p:spPr>
          <a:xfrm>
            <a:off x="179629" y="1428318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3;p41">
            <a:extLst>
              <a:ext uri="{FF2B5EF4-FFF2-40B4-BE49-F238E27FC236}">
                <a16:creationId xmlns:a16="http://schemas.microsoft.com/office/drawing/2014/main" id="{CBBDE269-9045-D7FE-5789-553195E54D32}"/>
              </a:ext>
            </a:extLst>
          </p:cNvPr>
          <p:cNvSpPr txBox="1">
            <a:spLocks/>
          </p:cNvSpPr>
          <p:nvPr/>
        </p:nvSpPr>
        <p:spPr>
          <a:xfrm>
            <a:off x="461427" y="1758784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/>
          <p:nvPr/>
        </p:nvSpPr>
        <p:spPr>
          <a:xfrm>
            <a:off x="720000" y="436500"/>
            <a:ext cx="40413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43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7295844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primer acercamiento…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8A60D-A1D6-A271-665D-09F71A224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437" y="1455465"/>
            <a:ext cx="5317228" cy="33204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10;p46">
            <a:extLst>
              <a:ext uri="{FF2B5EF4-FFF2-40B4-BE49-F238E27FC236}">
                <a16:creationId xmlns:a16="http://schemas.microsoft.com/office/drawing/2014/main" id="{F10D7084-7E64-FC4E-F3B8-1127B62B4CC1}"/>
              </a:ext>
            </a:extLst>
          </p:cNvPr>
          <p:cNvSpPr txBox="1">
            <a:spLocks/>
          </p:cNvSpPr>
          <p:nvPr/>
        </p:nvSpPr>
        <p:spPr>
          <a:xfrm>
            <a:off x="449036" y="2152557"/>
            <a:ext cx="2408465" cy="2215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CO" dirty="0">
                <a:solidFill>
                  <a:schemeClr val="bg2"/>
                </a:solidFill>
              </a:rPr>
              <a:t>Condujimos una entrevista con el fin de comprender de que manera dirigir nuestra investigación y obtuvimos los siguientes </a:t>
            </a:r>
            <a:r>
              <a:rPr lang="es-CO" dirty="0" err="1">
                <a:solidFill>
                  <a:schemeClr val="bg2"/>
                </a:solidFill>
              </a:rPr>
              <a:t>insights</a:t>
            </a:r>
            <a:r>
              <a:rPr lang="es-CO" dirty="0">
                <a:solidFill>
                  <a:schemeClr val="bg2"/>
                </a:solidFill>
              </a:rPr>
              <a:t> para nuestro proyecto…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>
            <a:off x="2957660" y="119274"/>
            <a:ext cx="34755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44"/>
          <p:cNvSpPr txBox="1">
            <a:spLocks noGrp="1"/>
          </p:cNvSpPr>
          <p:nvPr>
            <p:ph type="ctrTitle"/>
          </p:nvPr>
        </p:nvSpPr>
        <p:spPr>
          <a:xfrm>
            <a:off x="494151" y="307991"/>
            <a:ext cx="6105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modelo</a:t>
            </a:r>
            <a:endParaRPr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5084386" y="631741"/>
            <a:ext cx="400630" cy="80100"/>
            <a:chOff x="7956593" y="610725"/>
            <a:chExt cx="400630" cy="80100"/>
          </a:xfrm>
        </p:grpSpPr>
        <p:sp>
          <p:nvSpPr>
            <p:cNvPr id="390" name="Google Shape;390;p44"/>
            <p:cNvSpPr/>
            <p:nvPr/>
          </p:nvSpPr>
          <p:spPr>
            <a:xfrm>
              <a:off x="7956593" y="610725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8116858" y="610725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8277123" y="610725"/>
              <a:ext cx="80100" cy="80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0AC660A-6C13-BE8A-A720-8FE060FD4BB2}"/>
              </a:ext>
            </a:extLst>
          </p:cNvPr>
          <p:cNvSpPr/>
          <p:nvPr/>
        </p:nvSpPr>
        <p:spPr>
          <a:xfrm>
            <a:off x="6641136" y="3428929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2"/>
                </a:solidFill>
              </a:rPr>
              <a:t>ANGINA EJERCICIO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5B3BA0-DB55-9AE3-8126-8F55D9EF28FE}"/>
              </a:ext>
            </a:extLst>
          </p:cNvPr>
          <p:cNvCxnSpPr>
            <a:cxnSpLocks/>
            <a:stCxn id="29" idx="5"/>
            <a:endCxn id="25" idx="2"/>
          </p:cNvCxnSpPr>
          <p:nvPr/>
        </p:nvCxnSpPr>
        <p:spPr>
          <a:xfrm>
            <a:off x="6132657" y="3319038"/>
            <a:ext cx="508479" cy="6572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6BC623B-AF4D-E8AD-9254-E694224029C8}"/>
              </a:ext>
            </a:extLst>
          </p:cNvPr>
          <p:cNvSpPr/>
          <p:nvPr/>
        </p:nvSpPr>
        <p:spPr>
          <a:xfrm>
            <a:off x="6641136" y="1348088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ANGINA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0D5189-CF9D-C089-5539-8B59B18B4548}"/>
              </a:ext>
            </a:extLst>
          </p:cNvPr>
          <p:cNvCxnSpPr>
            <a:cxnSpLocks/>
            <a:stCxn id="29" idx="7"/>
            <a:endCxn id="27" idx="2"/>
          </p:cNvCxnSpPr>
          <p:nvPr/>
        </p:nvCxnSpPr>
        <p:spPr>
          <a:xfrm flipV="1">
            <a:off x="6132657" y="1895413"/>
            <a:ext cx="508479" cy="6495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866CB66-5E9B-2B9A-1BEA-C3C5D0F86797}"/>
              </a:ext>
            </a:extLst>
          </p:cNvPr>
          <p:cNvSpPr/>
          <p:nvPr/>
        </p:nvSpPr>
        <p:spPr>
          <a:xfrm>
            <a:off x="5129636" y="2384696"/>
            <a:ext cx="1175112" cy="10946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DIAGNOSTICO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FC0313-9F33-42A2-86F2-33E6604A6327}"/>
              </a:ext>
            </a:extLst>
          </p:cNvPr>
          <p:cNvSpPr/>
          <p:nvPr/>
        </p:nvSpPr>
        <p:spPr>
          <a:xfrm>
            <a:off x="740196" y="1406131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SEXO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40F4FA-A593-A4D0-00EE-C9437AA440A1}"/>
              </a:ext>
            </a:extLst>
          </p:cNvPr>
          <p:cNvCxnSpPr>
            <a:cxnSpLocks/>
            <a:stCxn id="30" idx="6"/>
            <a:endCxn id="352" idx="1"/>
          </p:cNvCxnSpPr>
          <p:nvPr/>
        </p:nvCxnSpPr>
        <p:spPr>
          <a:xfrm>
            <a:off x="1915308" y="1953456"/>
            <a:ext cx="1432798" cy="206744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2" name="Oval 351">
            <a:extLst>
              <a:ext uri="{FF2B5EF4-FFF2-40B4-BE49-F238E27FC236}">
                <a16:creationId xmlns:a16="http://schemas.microsoft.com/office/drawing/2014/main" id="{D212BFA7-2621-C27E-E357-2CEDEBD6E877}"/>
              </a:ext>
            </a:extLst>
          </p:cNvPr>
          <p:cNvSpPr/>
          <p:nvPr/>
        </p:nvSpPr>
        <p:spPr>
          <a:xfrm>
            <a:off x="3176015" y="3860593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2"/>
                </a:solidFill>
              </a:rPr>
              <a:t>PRESION</a:t>
            </a:r>
          </a:p>
          <a:p>
            <a:pPr algn="ctr"/>
            <a:r>
              <a:rPr lang="en-US" sz="900" b="1" dirty="0">
                <a:solidFill>
                  <a:schemeClr val="bg2"/>
                </a:solidFill>
              </a:rPr>
              <a:t>ARTERIAL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8092BFCB-F70C-8005-B281-432CEACA846B}"/>
              </a:ext>
            </a:extLst>
          </p:cNvPr>
          <p:cNvSpPr/>
          <p:nvPr/>
        </p:nvSpPr>
        <p:spPr>
          <a:xfrm>
            <a:off x="3369099" y="2384696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2"/>
                </a:solidFill>
              </a:rPr>
              <a:t>COLESTEROL</a:t>
            </a: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D9FB01B4-872B-1BE0-C527-BF2EA85F1574}"/>
              </a:ext>
            </a:extLst>
          </p:cNvPr>
          <p:cNvSpPr/>
          <p:nvPr/>
        </p:nvSpPr>
        <p:spPr>
          <a:xfrm>
            <a:off x="3129216" y="1025308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AZUCAR</a:t>
            </a:r>
          </a:p>
        </p:txBody>
      </p: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E3A98C20-6AA2-01FD-9C06-FA7BD57D6AB1}"/>
              </a:ext>
            </a:extLst>
          </p:cNvPr>
          <p:cNvCxnSpPr>
            <a:cxnSpLocks/>
            <a:stCxn id="30" idx="6"/>
            <a:endCxn id="353" idx="2"/>
          </p:cNvCxnSpPr>
          <p:nvPr/>
        </p:nvCxnSpPr>
        <p:spPr>
          <a:xfrm>
            <a:off x="1915308" y="1953456"/>
            <a:ext cx="1453791" cy="9785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1F03AF3C-B3EC-BD21-B633-EB5777554AEE}"/>
              </a:ext>
            </a:extLst>
          </p:cNvPr>
          <p:cNvCxnSpPr>
            <a:cxnSpLocks/>
            <a:stCxn id="30" idx="6"/>
            <a:endCxn id="354" idx="2"/>
          </p:cNvCxnSpPr>
          <p:nvPr/>
        </p:nvCxnSpPr>
        <p:spPr>
          <a:xfrm flipV="1">
            <a:off x="1915308" y="1572633"/>
            <a:ext cx="1213908" cy="3808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66C055DD-09A4-7B39-775A-D9F46305E011}"/>
              </a:ext>
            </a:extLst>
          </p:cNvPr>
          <p:cNvSpPr/>
          <p:nvPr/>
        </p:nvSpPr>
        <p:spPr>
          <a:xfrm>
            <a:off x="740196" y="3428929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EDAD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6D954D4-47B4-6E63-D729-1D5B31A17B89}"/>
              </a:ext>
            </a:extLst>
          </p:cNvPr>
          <p:cNvCxnSpPr>
            <a:cxnSpLocks/>
            <a:stCxn id="354" idx="6"/>
            <a:endCxn id="29" idx="2"/>
          </p:cNvCxnSpPr>
          <p:nvPr/>
        </p:nvCxnSpPr>
        <p:spPr>
          <a:xfrm>
            <a:off x="4304328" y="1572633"/>
            <a:ext cx="825308" cy="135938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95679739-4426-3DBD-EACB-F0579D3F4123}"/>
              </a:ext>
            </a:extLst>
          </p:cNvPr>
          <p:cNvCxnSpPr>
            <a:cxnSpLocks/>
            <a:stCxn id="354" idx="6"/>
            <a:endCxn id="29" idx="2"/>
          </p:cNvCxnSpPr>
          <p:nvPr/>
        </p:nvCxnSpPr>
        <p:spPr>
          <a:xfrm>
            <a:off x="4304328" y="1572633"/>
            <a:ext cx="825308" cy="135938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F84D48D-8A74-F291-8CDA-95913E8F1E73}"/>
              </a:ext>
            </a:extLst>
          </p:cNvPr>
          <p:cNvCxnSpPr>
            <a:cxnSpLocks/>
            <a:stCxn id="353" idx="6"/>
            <a:endCxn id="29" idx="2"/>
          </p:cNvCxnSpPr>
          <p:nvPr/>
        </p:nvCxnSpPr>
        <p:spPr>
          <a:xfrm>
            <a:off x="4544211" y="2932021"/>
            <a:ext cx="5854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3F72637E-5DC4-A9AA-A3F0-2B867C25E049}"/>
              </a:ext>
            </a:extLst>
          </p:cNvPr>
          <p:cNvCxnSpPr>
            <a:cxnSpLocks/>
            <a:stCxn id="353" idx="6"/>
            <a:endCxn id="29" idx="2"/>
          </p:cNvCxnSpPr>
          <p:nvPr/>
        </p:nvCxnSpPr>
        <p:spPr>
          <a:xfrm>
            <a:off x="4544211" y="2932021"/>
            <a:ext cx="58542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3785CFCB-EFD7-1F9F-6974-44C4BAE6B8FD}"/>
              </a:ext>
            </a:extLst>
          </p:cNvPr>
          <p:cNvCxnSpPr>
            <a:cxnSpLocks/>
            <a:stCxn id="352" idx="6"/>
            <a:endCxn id="29" idx="2"/>
          </p:cNvCxnSpPr>
          <p:nvPr/>
        </p:nvCxnSpPr>
        <p:spPr>
          <a:xfrm flipV="1">
            <a:off x="4351127" y="2932021"/>
            <a:ext cx="778509" cy="147589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9D63B32E-E8A0-1DE5-44AC-04997CA59C1F}"/>
              </a:ext>
            </a:extLst>
          </p:cNvPr>
          <p:cNvCxnSpPr>
            <a:cxnSpLocks/>
            <a:stCxn id="352" idx="6"/>
            <a:endCxn id="29" idx="2"/>
          </p:cNvCxnSpPr>
          <p:nvPr/>
        </p:nvCxnSpPr>
        <p:spPr>
          <a:xfrm flipV="1">
            <a:off x="4351127" y="2932021"/>
            <a:ext cx="778509" cy="147589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EAA3A915-C09E-492C-1880-889B2865A06A}"/>
              </a:ext>
            </a:extLst>
          </p:cNvPr>
          <p:cNvCxnSpPr>
            <a:cxnSpLocks/>
            <a:stCxn id="357" idx="6"/>
            <a:endCxn id="354" idx="3"/>
          </p:cNvCxnSpPr>
          <p:nvPr/>
        </p:nvCxnSpPr>
        <p:spPr>
          <a:xfrm flipV="1">
            <a:off x="1915308" y="1959650"/>
            <a:ext cx="1385999" cy="20166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753C6866-D14D-F2BC-48F6-7A69997DE43C}"/>
              </a:ext>
            </a:extLst>
          </p:cNvPr>
          <p:cNvCxnSpPr>
            <a:cxnSpLocks/>
            <a:stCxn id="357" idx="6"/>
            <a:endCxn id="353" idx="2"/>
          </p:cNvCxnSpPr>
          <p:nvPr/>
        </p:nvCxnSpPr>
        <p:spPr>
          <a:xfrm flipV="1">
            <a:off x="1915308" y="2932021"/>
            <a:ext cx="1453791" cy="10442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F01E0035-B8D1-0F65-B2C8-12EB9853810B}"/>
              </a:ext>
            </a:extLst>
          </p:cNvPr>
          <p:cNvCxnSpPr>
            <a:cxnSpLocks/>
            <a:stCxn id="357" idx="6"/>
            <a:endCxn id="352" idx="2"/>
          </p:cNvCxnSpPr>
          <p:nvPr/>
        </p:nvCxnSpPr>
        <p:spPr>
          <a:xfrm>
            <a:off x="1915308" y="3976254"/>
            <a:ext cx="1260707" cy="43166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4;p44">
            <a:extLst>
              <a:ext uri="{FF2B5EF4-FFF2-40B4-BE49-F238E27FC236}">
                <a16:creationId xmlns:a16="http://schemas.microsoft.com/office/drawing/2014/main" id="{79E02146-02AC-F932-DA49-5C113A07C0B2}"/>
              </a:ext>
            </a:extLst>
          </p:cNvPr>
          <p:cNvSpPr/>
          <p:nvPr/>
        </p:nvSpPr>
        <p:spPr>
          <a:xfrm>
            <a:off x="3118527" y="178091"/>
            <a:ext cx="34755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365;p44">
            <a:extLst>
              <a:ext uri="{FF2B5EF4-FFF2-40B4-BE49-F238E27FC236}">
                <a16:creationId xmlns:a16="http://schemas.microsoft.com/office/drawing/2014/main" id="{4E0E7B22-3378-60A5-2C9F-9F5FBC80B1F1}"/>
              </a:ext>
            </a:extLst>
          </p:cNvPr>
          <p:cNvSpPr txBox="1">
            <a:spLocks/>
          </p:cNvSpPr>
          <p:nvPr/>
        </p:nvSpPr>
        <p:spPr>
          <a:xfrm>
            <a:off x="494150" y="307991"/>
            <a:ext cx="748144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s-CO" sz="4400" dirty="0" err="1">
                <a:solidFill>
                  <a:schemeClr val="bg2"/>
                </a:solidFill>
              </a:rPr>
              <a:t>Evaluacion</a:t>
            </a:r>
            <a:r>
              <a:rPr lang="es-CO" sz="4400" dirty="0">
                <a:solidFill>
                  <a:schemeClr val="bg2"/>
                </a:solidFill>
              </a:rPr>
              <a:t> del modelo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BA5E61-3F4F-8E44-E55E-0751FD63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5" y="1119877"/>
            <a:ext cx="3475500" cy="3715632"/>
          </a:xfrm>
          <a:prstGeom prst="rect">
            <a:avLst/>
          </a:prstGeom>
        </p:spPr>
      </p:pic>
      <p:sp>
        <p:nvSpPr>
          <p:cNvPr id="13" name="Google Shape;410;p46">
            <a:extLst>
              <a:ext uri="{FF2B5EF4-FFF2-40B4-BE49-F238E27FC236}">
                <a16:creationId xmlns:a16="http://schemas.microsoft.com/office/drawing/2014/main" id="{3B255739-B801-BBB8-4351-965E99B7612C}"/>
              </a:ext>
            </a:extLst>
          </p:cNvPr>
          <p:cNvSpPr txBox="1">
            <a:spLocks/>
          </p:cNvSpPr>
          <p:nvPr/>
        </p:nvSpPr>
        <p:spPr>
          <a:xfrm>
            <a:off x="5257800" y="1703822"/>
            <a:ext cx="2717799" cy="2664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bg2"/>
                </a:solidFill>
              </a:rPr>
              <a:t>La exactitud del modelo, es decir, su capacidad para predecir correctamente los verdaderos positivos y verdaderos negativos se mide a través de la exactitud o </a:t>
            </a:r>
            <a:r>
              <a:rPr lang="es-CO" dirty="0" err="1">
                <a:solidFill>
                  <a:schemeClr val="bg2"/>
                </a:solidFill>
              </a:rPr>
              <a:t>accuracy</a:t>
            </a:r>
            <a:r>
              <a:rPr lang="es-CO" dirty="0">
                <a:solidFill>
                  <a:schemeClr val="bg2"/>
                </a:solidFill>
              </a:rPr>
              <a:t>, que en este caso es del </a:t>
            </a:r>
            <a:r>
              <a:rPr lang="es-CO" b="1" dirty="0">
                <a:solidFill>
                  <a:schemeClr val="bg2"/>
                </a:solidFill>
              </a:rPr>
              <a:t>73.56%</a:t>
            </a:r>
            <a:r>
              <a:rPr lang="es-CO" dirty="0">
                <a:solidFill>
                  <a:schemeClr val="bg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302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4;p44">
            <a:extLst>
              <a:ext uri="{FF2B5EF4-FFF2-40B4-BE49-F238E27FC236}">
                <a16:creationId xmlns:a16="http://schemas.microsoft.com/office/drawing/2014/main" id="{79E02146-02AC-F932-DA49-5C113A07C0B2}"/>
              </a:ext>
            </a:extLst>
          </p:cNvPr>
          <p:cNvSpPr/>
          <p:nvPr/>
        </p:nvSpPr>
        <p:spPr>
          <a:xfrm>
            <a:off x="3118527" y="178091"/>
            <a:ext cx="34755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365;p44">
            <a:extLst>
              <a:ext uri="{FF2B5EF4-FFF2-40B4-BE49-F238E27FC236}">
                <a16:creationId xmlns:a16="http://schemas.microsoft.com/office/drawing/2014/main" id="{4E0E7B22-3378-60A5-2C9F-9F5FBC80B1F1}"/>
              </a:ext>
            </a:extLst>
          </p:cNvPr>
          <p:cNvSpPr txBox="1">
            <a:spLocks/>
          </p:cNvSpPr>
          <p:nvPr/>
        </p:nvSpPr>
        <p:spPr>
          <a:xfrm>
            <a:off x="494150" y="307991"/>
            <a:ext cx="748144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s-CO" sz="4400" dirty="0" err="1">
                <a:solidFill>
                  <a:schemeClr val="bg2"/>
                </a:solidFill>
              </a:rPr>
              <a:t>Evaluacion</a:t>
            </a:r>
            <a:r>
              <a:rPr lang="es-CO" sz="4400" dirty="0">
                <a:solidFill>
                  <a:schemeClr val="bg2"/>
                </a:solidFill>
              </a:rPr>
              <a:t> del modelo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BA5E61-3F4F-8E44-E55E-0751FD63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5" y="1119877"/>
            <a:ext cx="3475500" cy="3715632"/>
          </a:xfrm>
          <a:prstGeom prst="rect">
            <a:avLst/>
          </a:prstGeom>
        </p:spPr>
      </p:pic>
      <p:sp>
        <p:nvSpPr>
          <p:cNvPr id="13" name="Google Shape;410;p46">
            <a:extLst>
              <a:ext uri="{FF2B5EF4-FFF2-40B4-BE49-F238E27FC236}">
                <a16:creationId xmlns:a16="http://schemas.microsoft.com/office/drawing/2014/main" id="{3B255739-B801-BBB8-4351-965E99B7612C}"/>
              </a:ext>
            </a:extLst>
          </p:cNvPr>
          <p:cNvSpPr txBox="1">
            <a:spLocks/>
          </p:cNvSpPr>
          <p:nvPr/>
        </p:nvSpPr>
        <p:spPr>
          <a:xfrm>
            <a:off x="5257800" y="1703822"/>
            <a:ext cx="2717799" cy="2664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bg2"/>
                </a:solidFill>
              </a:rPr>
              <a:t>La precisión del modelo, que mide la proporción de predicciones positivas que son verdaderamente positivas, es de </a:t>
            </a:r>
            <a:r>
              <a:rPr lang="es-CO" b="1" dirty="0">
                <a:solidFill>
                  <a:schemeClr val="bg2"/>
                </a:solidFill>
              </a:rPr>
              <a:t>72.09%</a:t>
            </a:r>
            <a:r>
              <a:rPr lang="es-CO" dirty="0">
                <a:solidFill>
                  <a:schemeClr val="bg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89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/>
          <p:nvPr/>
        </p:nvSpPr>
        <p:spPr>
          <a:xfrm>
            <a:off x="720000" y="2373895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720000" y="1389597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36"/>
          <p:cNvSpPr/>
          <p:nvPr/>
        </p:nvSpPr>
        <p:spPr>
          <a:xfrm>
            <a:off x="4759400" y="2373895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5633000" y="2373895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1593599" y="2373895"/>
            <a:ext cx="3091101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4759400" y="1389597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36"/>
          <p:cNvSpPr/>
          <p:nvPr/>
        </p:nvSpPr>
        <p:spPr>
          <a:xfrm>
            <a:off x="5633000" y="1389597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1593600" y="1389597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720000" y="436500"/>
            <a:ext cx="5154600" cy="7884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1774500" y="1445997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Descripción</a:t>
            </a:r>
            <a:r>
              <a:rPr lang="en" sz="2800" dirty="0"/>
              <a:t> General</a:t>
            </a:r>
            <a:endParaRPr sz="2800" dirty="0"/>
          </a:p>
        </p:txBody>
      </p:sp>
      <p:sp>
        <p:nvSpPr>
          <p:cNvPr id="202" name="Google Shape;202;p36"/>
          <p:cNvSpPr txBox="1">
            <a:spLocks noGrp="1"/>
          </p:cNvSpPr>
          <p:nvPr>
            <p:ph type="ctrTitle" idx="3"/>
          </p:nvPr>
        </p:nvSpPr>
        <p:spPr>
          <a:xfrm>
            <a:off x="720000" y="566450"/>
            <a:ext cx="5154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err="1"/>
              <a:t>Tabla</a:t>
            </a:r>
            <a:r>
              <a:rPr lang="en" sz="4800" dirty="0"/>
              <a:t> de </a:t>
            </a:r>
            <a:r>
              <a:rPr lang="en" sz="4800" dirty="0" err="1"/>
              <a:t>contenido</a:t>
            </a:r>
            <a:endParaRPr sz="4800" dirty="0"/>
          </a:p>
        </p:txBody>
      </p:sp>
      <p:sp>
        <p:nvSpPr>
          <p:cNvPr id="203" name="Google Shape;203;p36"/>
          <p:cNvSpPr txBox="1">
            <a:spLocks noGrp="1"/>
          </p:cNvSpPr>
          <p:nvPr>
            <p:ph type="title" idx="2"/>
          </p:nvPr>
        </p:nvSpPr>
        <p:spPr>
          <a:xfrm>
            <a:off x="720000" y="1446072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</a:t>
            </a:r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4"/>
          </p:nvPr>
        </p:nvSpPr>
        <p:spPr>
          <a:xfrm>
            <a:off x="5813900" y="1445997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Datos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6"/>
          </p:nvPr>
        </p:nvSpPr>
        <p:spPr>
          <a:xfrm>
            <a:off x="4759400" y="1446072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7"/>
          </p:nvPr>
        </p:nvSpPr>
        <p:spPr>
          <a:xfrm>
            <a:off x="1774500" y="2430220"/>
            <a:ext cx="2857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Visualizaciones</a:t>
            </a:r>
            <a:endParaRPr dirty="0"/>
          </a:p>
        </p:txBody>
      </p:sp>
      <p:sp>
        <p:nvSpPr>
          <p:cNvPr id="209" name="Google Shape;209;p36"/>
          <p:cNvSpPr txBox="1">
            <a:spLocks noGrp="1"/>
          </p:cNvSpPr>
          <p:nvPr>
            <p:ph type="title" idx="9"/>
          </p:nvPr>
        </p:nvSpPr>
        <p:spPr>
          <a:xfrm>
            <a:off x="720000" y="2430295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.3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3"/>
          </p:nvPr>
        </p:nvSpPr>
        <p:spPr>
          <a:xfrm>
            <a:off x="5813900" y="243022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</a:t>
            </a:r>
            <a:endParaRPr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 idx="15"/>
          </p:nvPr>
        </p:nvSpPr>
        <p:spPr>
          <a:xfrm>
            <a:off x="4759400" y="2430295"/>
            <a:ext cx="67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.4</a:t>
            </a:r>
            <a:endParaRPr/>
          </a:p>
        </p:txBody>
      </p:sp>
      <p:sp>
        <p:nvSpPr>
          <p:cNvPr id="2" name="Google Shape;191;p36">
            <a:extLst>
              <a:ext uri="{FF2B5EF4-FFF2-40B4-BE49-F238E27FC236}">
                <a16:creationId xmlns:a16="http://schemas.microsoft.com/office/drawing/2014/main" id="{423F88F4-BBDB-C15C-9937-3EB87E33BFE5}"/>
              </a:ext>
            </a:extLst>
          </p:cNvPr>
          <p:cNvSpPr/>
          <p:nvPr/>
        </p:nvSpPr>
        <p:spPr>
          <a:xfrm>
            <a:off x="720000" y="4278325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192;p36">
            <a:extLst>
              <a:ext uri="{FF2B5EF4-FFF2-40B4-BE49-F238E27FC236}">
                <a16:creationId xmlns:a16="http://schemas.microsoft.com/office/drawing/2014/main" id="{2FD6E1BB-E3E2-5A1D-78E7-345EE7B0DD2B}"/>
              </a:ext>
            </a:extLst>
          </p:cNvPr>
          <p:cNvSpPr/>
          <p:nvPr/>
        </p:nvSpPr>
        <p:spPr>
          <a:xfrm>
            <a:off x="720000" y="3294027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95;p36">
            <a:extLst>
              <a:ext uri="{FF2B5EF4-FFF2-40B4-BE49-F238E27FC236}">
                <a16:creationId xmlns:a16="http://schemas.microsoft.com/office/drawing/2014/main" id="{A9462355-EE0B-57A8-E107-6EBCD7EC51E0}"/>
              </a:ext>
            </a:extLst>
          </p:cNvPr>
          <p:cNvSpPr/>
          <p:nvPr/>
        </p:nvSpPr>
        <p:spPr>
          <a:xfrm>
            <a:off x="1593600" y="4278325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196;p36">
            <a:extLst>
              <a:ext uri="{FF2B5EF4-FFF2-40B4-BE49-F238E27FC236}">
                <a16:creationId xmlns:a16="http://schemas.microsoft.com/office/drawing/2014/main" id="{B7155B26-3B12-5E28-9E4B-295C5EF9C801}"/>
              </a:ext>
            </a:extLst>
          </p:cNvPr>
          <p:cNvSpPr/>
          <p:nvPr/>
        </p:nvSpPr>
        <p:spPr>
          <a:xfrm>
            <a:off x="4759400" y="3294027"/>
            <a:ext cx="746400" cy="597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197;p36">
            <a:extLst>
              <a:ext uri="{FF2B5EF4-FFF2-40B4-BE49-F238E27FC236}">
                <a16:creationId xmlns:a16="http://schemas.microsoft.com/office/drawing/2014/main" id="{BFFD0416-9E95-3467-2B20-929253DE1A1D}"/>
              </a:ext>
            </a:extLst>
          </p:cNvPr>
          <p:cNvSpPr/>
          <p:nvPr/>
        </p:nvSpPr>
        <p:spPr>
          <a:xfrm>
            <a:off x="5633000" y="3294027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198;p36">
            <a:extLst>
              <a:ext uri="{FF2B5EF4-FFF2-40B4-BE49-F238E27FC236}">
                <a16:creationId xmlns:a16="http://schemas.microsoft.com/office/drawing/2014/main" id="{C79688A4-487A-5052-48DF-3458052AFDD2}"/>
              </a:ext>
            </a:extLst>
          </p:cNvPr>
          <p:cNvSpPr/>
          <p:nvPr/>
        </p:nvSpPr>
        <p:spPr>
          <a:xfrm>
            <a:off x="1593600" y="3294027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200;p36">
            <a:extLst>
              <a:ext uri="{FF2B5EF4-FFF2-40B4-BE49-F238E27FC236}">
                <a16:creationId xmlns:a16="http://schemas.microsoft.com/office/drawing/2014/main" id="{B8531049-454C-86BA-B28B-F840A4B55FED}"/>
              </a:ext>
            </a:extLst>
          </p:cNvPr>
          <p:cNvSpPr txBox="1">
            <a:spLocks/>
          </p:cNvSpPr>
          <p:nvPr/>
        </p:nvSpPr>
        <p:spPr>
          <a:xfrm>
            <a:off x="1774500" y="3350427"/>
            <a:ext cx="2448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2800" dirty="0"/>
              <a:t>Nuevo modelo</a:t>
            </a:r>
          </a:p>
        </p:txBody>
      </p:sp>
      <p:sp>
        <p:nvSpPr>
          <p:cNvPr id="11" name="Google Shape;203;p36">
            <a:extLst>
              <a:ext uri="{FF2B5EF4-FFF2-40B4-BE49-F238E27FC236}">
                <a16:creationId xmlns:a16="http://schemas.microsoft.com/office/drawing/2014/main" id="{3993E85C-8982-96A9-952C-D9EF5734C35B}"/>
              </a:ext>
            </a:extLst>
          </p:cNvPr>
          <p:cNvSpPr txBox="1">
            <a:spLocks/>
          </p:cNvSpPr>
          <p:nvPr/>
        </p:nvSpPr>
        <p:spPr>
          <a:xfrm>
            <a:off x="720000" y="3350502"/>
            <a:ext cx="671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.5</a:t>
            </a:r>
          </a:p>
        </p:txBody>
      </p:sp>
      <p:sp>
        <p:nvSpPr>
          <p:cNvPr id="12" name="Google Shape;204;p36">
            <a:extLst>
              <a:ext uri="{FF2B5EF4-FFF2-40B4-BE49-F238E27FC236}">
                <a16:creationId xmlns:a16="http://schemas.microsoft.com/office/drawing/2014/main" id="{513FCC61-915E-447C-27A2-0C23047C2DB2}"/>
              </a:ext>
            </a:extLst>
          </p:cNvPr>
          <p:cNvSpPr txBox="1">
            <a:spLocks/>
          </p:cNvSpPr>
          <p:nvPr/>
        </p:nvSpPr>
        <p:spPr>
          <a:xfrm>
            <a:off x="5813900" y="3350427"/>
            <a:ext cx="2448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dirty="0" err="1"/>
              <a:t>Evaluacion</a:t>
            </a:r>
            <a:endParaRPr lang="es-CO" dirty="0"/>
          </a:p>
        </p:txBody>
      </p:sp>
      <p:sp>
        <p:nvSpPr>
          <p:cNvPr id="13" name="Google Shape;206;p36">
            <a:extLst>
              <a:ext uri="{FF2B5EF4-FFF2-40B4-BE49-F238E27FC236}">
                <a16:creationId xmlns:a16="http://schemas.microsoft.com/office/drawing/2014/main" id="{A446ED42-D965-FD4E-5284-83A2A4000535}"/>
              </a:ext>
            </a:extLst>
          </p:cNvPr>
          <p:cNvSpPr txBox="1">
            <a:spLocks/>
          </p:cNvSpPr>
          <p:nvPr/>
        </p:nvSpPr>
        <p:spPr>
          <a:xfrm>
            <a:off x="4759400" y="3350502"/>
            <a:ext cx="671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.6</a:t>
            </a:r>
          </a:p>
        </p:txBody>
      </p:sp>
      <p:sp>
        <p:nvSpPr>
          <p:cNvPr id="14" name="Google Shape;207;p36">
            <a:extLst>
              <a:ext uri="{FF2B5EF4-FFF2-40B4-BE49-F238E27FC236}">
                <a16:creationId xmlns:a16="http://schemas.microsoft.com/office/drawing/2014/main" id="{CF022BB3-BA83-1BC8-6529-7EF7D71B3D2C}"/>
              </a:ext>
            </a:extLst>
          </p:cNvPr>
          <p:cNvSpPr txBox="1">
            <a:spLocks/>
          </p:cNvSpPr>
          <p:nvPr/>
        </p:nvSpPr>
        <p:spPr>
          <a:xfrm>
            <a:off x="1774500" y="4334650"/>
            <a:ext cx="2448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dirty="0"/>
              <a:t>Producto</a:t>
            </a:r>
          </a:p>
        </p:txBody>
      </p:sp>
      <p:sp>
        <p:nvSpPr>
          <p:cNvPr id="15" name="Google Shape;209;p36">
            <a:extLst>
              <a:ext uri="{FF2B5EF4-FFF2-40B4-BE49-F238E27FC236}">
                <a16:creationId xmlns:a16="http://schemas.microsoft.com/office/drawing/2014/main" id="{DF518E79-9DD8-B381-67D0-F22189DB37DB}"/>
              </a:ext>
            </a:extLst>
          </p:cNvPr>
          <p:cNvSpPr txBox="1">
            <a:spLocks/>
          </p:cNvSpPr>
          <p:nvPr/>
        </p:nvSpPr>
        <p:spPr>
          <a:xfrm>
            <a:off x="720000" y="4334725"/>
            <a:ext cx="671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/>
              <a:t>.7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4;p44">
            <a:extLst>
              <a:ext uri="{FF2B5EF4-FFF2-40B4-BE49-F238E27FC236}">
                <a16:creationId xmlns:a16="http://schemas.microsoft.com/office/drawing/2014/main" id="{79E02146-02AC-F932-DA49-5C113A07C0B2}"/>
              </a:ext>
            </a:extLst>
          </p:cNvPr>
          <p:cNvSpPr/>
          <p:nvPr/>
        </p:nvSpPr>
        <p:spPr>
          <a:xfrm>
            <a:off x="3118527" y="178091"/>
            <a:ext cx="34755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365;p44">
            <a:extLst>
              <a:ext uri="{FF2B5EF4-FFF2-40B4-BE49-F238E27FC236}">
                <a16:creationId xmlns:a16="http://schemas.microsoft.com/office/drawing/2014/main" id="{4E0E7B22-3378-60A5-2C9F-9F5FBC80B1F1}"/>
              </a:ext>
            </a:extLst>
          </p:cNvPr>
          <p:cNvSpPr txBox="1">
            <a:spLocks/>
          </p:cNvSpPr>
          <p:nvPr/>
        </p:nvSpPr>
        <p:spPr>
          <a:xfrm>
            <a:off x="494150" y="307991"/>
            <a:ext cx="748144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s-CO" sz="4400" dirty="0" err="1">
                <a:solidFill>
                  <a:schemeClr val="bg2"/>
                </a:solidFill>
              </a:rPr>
              <a:t>Evaluacion</a:t>
            </a:r>
            <a:r>
              <a:rPr lang="es-CO" sz="4400" dirty="0">
                <a:solidFill>
                  <a:schemeClr val="bg2"/>
                </a:solidFill>
              </a:rPr>
              <a:t> del modelo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BA5E61-3F4F-8E44-E55E-0751FD63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5" y="1119877"/>
            <a:ext cx="3475500" cy="3715632"/>
          </a:xfrm>
          <a:prstGeom prst="rect">
            <a:avLst/>
          </a:prstGeom>
        </p:spPr>
      </p:pic>
      <p:sp>
        <p:nvSpPr>
          <p:cNvPr id="13" name="Google Shape;410;p46">
            <a:extLst>
              <a:ext uri="{FF2B5EF4-FFF2-40B4-BE49-F238E27FC236}">
                <a16:creationId xmlns:a16="http://schemas.microsoft.com/office/drawing/2014/main" id="{3B255739-B801-BBB8-4351-965E99B7612C}"/>
              </a:ext>
            </a:extLst>
          </p:cNvPr>
          <p:cNvSpPr txBox="1">
            <a:spLocks/>
          </p:cNvSpPr>
          <p:nvPr/>
        </p:nvSpPr>
        <p:spPr>
          <a:xfrm>
            <a:off x="5257800" y="1703822"/>
            <a:ext cx="2717799" cy="2664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bg2"/>
                </a:solidFill>
              </a:rPr>
              <a:t>El </a:t>
            </a:r>
            <a:r>
              <a:rPr lang="es-CO" dirty="0" err="1">
                <a:solidFill>
                  <a:schemeClr val="bg2"/>
                </a:solidFill>
              </a:rPr>
              <a:t>recall</a:t>
            </a:r>
            <a:r>
              <a:rPr lang="es-CO" dirty="0">
                <a:solidFill>
                  <a:schemeClr val="bg2"/>
                </a:solidFill>
              </a:rPr>
              <a:t>, también conocido como sensibilidad, que mide la proporción de verdaderos positivos que se identifican correctamente, es de </a:t>
            </a:r>
            <a:r>
              <a:rPr lang="es-CO" b="1" dirty="0">
                <a:solidFill>
                  <a:schemeClr val="bg2"/>
                </a:solidFill>
              </a:rPr>
              <a:t>73.8%. </a:t>
            </a:r>
          </a:p>
        </p:txBody>
      </p:sp>
    </p:spTree>
    <p:extLst>
      <p:ext uri="{BB962C8B-B14F-4D97-AF65-F5344CB8AC3E}">
        <p14:creationId xmlns:p14="http://schemas.microsoft.com/office/powerpoint/2010/main" val="1318628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4;p44">
            <a:extLst>
              <a:ext uri="{FF2B5EF4-FFF2-40B4-BE49-F238E27FC236}">
                <a16:creationId xmlns:a16="http://schemas.microsoft.com/office/drawing/2014/main" id="{79E02146-02AC-F932-DA49-5C113A07C0B2}"/>
              </a:ext>
            </a:extLst>
          </p:cNvPr>
          <p:cNvSpPr/>
          <p:nvPr/>
        </p:nvSpPr>
        <p:spPr>
          <a:xfrm>
            <a:off x="3118527" y="178091"/>
            <a:ext cx="34755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365;p44">
            <a:extLst>
              <a:ext uri="{FF2B5EF4-FFF2-40B4-BE49-F238E27FC236}">
                <a16:creationId xmlns:a16="http://schemas.microsoft.com/office/drawing/2014/main" id="{4E0E7B22-3378-60A5-2C9F-9F5FBC80B1F1}"/>
              </a:ext>
            </a:extLst>
          </p:cNvPr>
          <p:cNvSpPr txBox="1">
            <a:spLocks/>
          </p:cNvSpPr>
          <p:nvPr/>
        </p:nvSpPr>
        <p:spPr>
          <a:xfrm>
            <a:off x="494150" y="307991"/>
            <a:ext cx="748144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s-CO" sz="4400" dirty="0" err="1">
                <a:solidFill>
                  <a:schemeClr val="bg2"/>
                </a:solidFill>
              </a:rPr>
              <a:t>Evaluacion</a:t>
            </a:r>
            <a:r>
              <a:rPr lang="es-CO" sz="4400" dirty="0">
                <a:solidFill>
                  <a:schemeClr val="bg2"/>
                </a:solidFill>
              </a:rPr>
              <a:t> del modelo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BA5E61-3F4F-8E44-E55E-0751FD63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5" y="1119877"/>
            <a:ext cx="3475500" cy="3715632"/>
          </a:xfrm>
          <a:prstGeom prst="rect">
            <a:avLst/>
          </a:prstGeom>
        </p:spPr>
      </p:pic>
      <p:sp>
        <p:nvSpPr>
          <p:cNvPr id="13" name="Google Shape;410;p46">
            <a:extLst>
              <a:ext uri="{FF2B5EF4-FFF2-40B4-BE49-F238E27FC236}">
                <a16:creationId xmlns:a16="http://schemas.microsoft.com/office/drawing/2014/main" id="{3B255739-B801-BBB8-4351-965E99B7612C}"/>
              </a:ext>
            </a:extLst>
          </p:cNvPr>
          <p:cNvSpPr txBox="1">
            <a:spLocks/>
          </p:cNvSpPr>
          <p:nvPr/>
        </p:nvSpPr>
        <p:spPr>
          <a:xfrm>
            <a:off x="5257800" y="1703822"/>
            <a:ext cx="2717799" cy="2664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bg2"/>
                </a:solidFill>
              </a:rPr>
              <a:t>La especificidad, que mide la proporción de verdaderos negativos que se identifican correctamente, es de </a:t>
            </a:r>
            <a:r>
              <a:rPr lang="es-CO" b="1" dirty="0">
                <a:solidFill>
                  <a:schemeClr val="bg2"/>
                </a:solidFill>
              </a:rPr>
              <a:t>73.33%. </a:t>
            </a:r>
          </a:p>
        </p:txBody>
      </p:sp>
    </p:spTree>
    <p:extLst>
      <p:ext uri="{BB962C8B-B14F-4D97-AF65-F5344CB8AC3E}">
        <p14:creationId xmlns:p14="http://schemas.microsoft.com/office/powerpoint/2010/main" val="118733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4;p44">
            <a:extLst>
              <a:ext uri="{FF2B5EF4-FFF2-40B4-BE49-F238E27FC236}">
                <a16:creationId xmlns:a16="http://schemas.microsoft.com/office/drawing/2014/main" id="{79E02146-02AC-F932-DA49-5C113A07C0B2}"/>
              </a:ext>
            </a:extLst>
          </p:cNvPr>
          <p:cNvSpPr/>
          <p:nvPr/>
        </p:nvSpPr>
        <p:spPr>
          <a:xfrm>
            <a:off x="3118527" y="178091"/>
            <a:ext cx="34755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365;p44">
            <a:extLst>
              <a:ext uri="{FF2B5EF4-FFF2-40B4-BE49-F238E27FC236}">
                <a16:creationId xmlns:a16="http://schemas.microsoft.com/office/drawing/2014/main" id="{4E0E7B22-3378-60A5-2C9F-9F5FBC80B1F1}"/>
              </a:ext>
            </a:extLst>
          </p:cNvPr>
          <p:cNvSpPr txBox="1">
            <a:spLocks/>
          </p:cNvSpPr>
          <p:nvPr/>
        </p:nvSpPr>
        <p:spPr>
          <a:xfrm>
            <a:off x="3474417" y="358001"/>
            <a:ext cx="7481449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es-CO" sz="4400" dirty="0">
                <a:solidFill>
                  <a:schemeClr val="bg2"/>
                </a:solidFill>
              </a:rPr>
              <a:t>K2 Score</a:t>
            </a:r>
          </a:p>
        </p:txBody>
      </p:sp>
      <p:sp>
        <p:nvSpPr>
          <p:cNvPr id="13" name="Google Shape;410;p46">
            <a:extLst>
              <a:ext uri="{FF2B5EF4-FFF2-40B4-BE49-F238E27FC236}">
                <a16:creationId xmlns:a16="http://schemas.microsoft.com/office/drawing/2014/main" id="{3B255739-B801-BBB8-4351-965E99B7612C}"/>
              </a:ext>
            </a:extLst>
          </p:cNvPr>
          <p:cNvSpPr txBox="1">
            <a:spLocks/>
          </p:cNvSpPr>
          <p:nvPr/>
        </p:nvSpPr>
        <p:spPr>
          <a:xfrm>
            <a:off x="5817310" y="1712289"/>
            <a:ext cx="2717799" cy="2664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bg2"/>
                </a:solidFill>
              </a:rPr>
              <a:t>En este caso, el puntaje K2 es </a:t>
            </a:r>
            <a:r>
              <a:rPr lang="es-CO" sz="2400" b="1" dirty="0">
                <a:solidFill>
                  <a:schemeClr val="bg2"/>
                </a:solidFill>
              </a:rPr>
              <a:t>-3069.783</a:t>
            </a:r>
            <a:r>
              <a:rPr lang="es-CO" dirty="0">
                <a:solidFill>
                  <a:schemeClr val="bg2"/>
                </a:solidFill>
              </a:rPr>
              <a:t>, lo que sugiere que el modelo se ajusta bien a los datos y es mejor que un modelo que se ajuste de manera similar pero que no tenga en cuenta las relaciones entre las variables aleatorias.</a:t>
            </a:r>
            <a:endParaRPr lang="es-CO" b="1" dirty="0">
              <a:solidFill>
                <a:schemeClr val="bg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D6650C-122B-47FF-93D0-0B0F5B0E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1" y="1529712"/>
            <a:ext cx="4736303" cy="25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40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>
            <a:spLocks noGrp="1"/>
          </p:cNvSpPr>
          <p:nvPr>
            <p:ph type="ctrTitle"/>
          </p:nvPr>
        </p:nvSpPr>
        <p:spPr>
          <a:xfrm>
            <a:off x="1504525" y="2534175"/>
            <a:ext cx="61350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00" dirty="0"/>
              <a:t>Modelo</a:t>
            </a:r>
            <a:endParaRPr sz="10900" dirty="0"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8867">
            <a:off x="3066931" y="764950"/>
            <a:ext cx="6222082" cy="349993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>
            <a:spLocks noGrp="1"/>
          </p:cNvSpPr>
          <p:nvPr>
            <p:ph type="ctrTitle"/>
          </p:nvPr>
        </p:nvSpPr>
        <p:spPr>
          <a:xfrm>
            <a:off x="1504525" y="1614450"/>
            <a:ext cx="61350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Nuevo</a:t>
            </a:r>
            <a:endParaRPr dirty="0"/>
          </a:p>
        </p:txBody>
      </p:sp>
      <p:sp>
        <p:nvSpPr>
          <p:cNvPr id="428" name="Google Shape;428;p47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431" name="Google Shape;431;p47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</a:p>
        </p:txBody>
      </p:sp>
      <p:sp>
        <p:nvSpPr>
          <p:cNvPr id="2" name="Google Shape;264;p39">
            <a:extLst>
              <a:ext uri="{FF2B5EF4-FFF2-40B4-BE49-F238E27FC236}">
                <a16:creationId xmlns:a16="http://schemas.microsoft.com/office/drawing/2014/main" id="{12631C5C-E215-77DA-8EDA-81312AA65E07}"/>
              </a:ext>
            </a:extLst>
          </p:cNvPr>
          <p:cNvSpPr/>
          <p:nvPr/>
        </p:nvSpPr>
        <p:spPr>
          <a:xfrm>
            <a:off x="179629" y="1428318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3;p41">
            <a:extLst>
              <a:ext uri="{FF2B5EF4-FFF2-40B4-BE49-F238E27FC236}">
                <a16:creationId xmlns:a16="http://schemas.microsoft.com/office/drawing/2014/main" id="{CBBDE269-9045-D7FE-5789-553195E54D32}"/>
              </a:ext>
            </a:extLst>
          </p:cNvPr>
          <p:cNvSpPr txBox="1">
            <a:spLocks/>
          </p:cNvSpPr>
          <p:nvPr/>
        </p:nvSpPr>
        <p:spPr>
          <a:xfrm>
            <a:off x="461427" y="1758784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3739840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>
            <a:off x="2957660" y="119274"/>
            <a:ext cx="34755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44"/>
          <p:cNvSpPr txBox="1">
            <a:spLocks noGrp="1"/>
          </p:cNvSpPr>
          <p:nvPr>
            <p:ph type="ctrTitle"/>
          </p:nvPr>
        </p:nvSpPr>
        <p:spPr>
          <a:xfrm>
            <a:off x="1256151" y="249174"/>
            <a:ext cx="61056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Entrenamiento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CAD96EA-AB27-74C3-3B74-3E35EE769B25}"/>
              </a:ext>
            </a:extLst>
          </p:cNvPr>
          <p:cNvSpPr/>
          <p:nvPr/>
        </p:nvSpPr>
        <p:spPr>
          <a:xfrm>
            <a:off x="846667" y="1862667"/>
            <a:ext cx="7222066" cy="1320800"/>
          </a:xfrm>
          <a:prstGeom prst="rect">
            <a:avLst/>
          </a:prstGeom>
          <a:solidFill>
            <a:schemeClr val="tx1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88145C-101E-826F-A0F0-B7397E7AD133}"/>
              </a:ext>
            </a:extLst>
          </p:cNvPr>
          <p:cNvSpPr/>
          <p:nvPr/>
        </p:nvSpPr>
        <p:spPr>
          <a:xfrm>
            <a:off x="5579533" y="1862667"/>
            <a:ext cx="2489200" cy="1320800"/>
          </a:xfrm>
          <a:prstGeom prst="rect">
            <a:avLst/>
          </a:prstGeom>
          <a:solidFill>
            <a:srgbClr val="91F1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Google Shape;365;p44">
            <a:extLst>
              <a:ext uri="{FF2B5EF4-FFF2-40B4-BE49-F238E27FC236}">
                <a16:creationId xmlns:a16="http://schemas.microsoft.com/office/drawing/2014/main" id="{3810D2F8-8D94-2FFD-CB6A-9AF722EE97FA}"/>
              </a:ext>
            </a:extLst>
          </p:cNvPr>
          <p:cNvSpPr txBox="1">
            <a:spLocks/>
          </p:cNvSpPr>
          <p:nvPr/>
        </p:nvSpPr>
        <p:spPr>
          <a:xfrm>
            <a:off x="5579533" y="3183467"/>
            <a:ext cx="2489201" cy="64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2000" dirty="0"/>
              <a:t>Conjunto de prueba</a:t>
            </a:r>
          </a:p>
        </p:txBody>
      </p:sp>
      <p:sp>
        <p:nvSpPr>
          <p:cNvPr id="5" name="Google Shape;365;p44">
            <a:extLst>
              <a:ext uri="{FF2B5EF4-FFF2-40B4-BE49-F238E27FC236}">
                <a16:creationId xmlns:a16="http://schemas.microsoft.com/office/drawing/2014/main" id="{B313C325-300E-CC97-087E-80FBA15BD31A}"/>
              </a:ext>
            </a:extLst>
          </p:cNvPr>
          <p:cNvSpPr txBox="1">
            <a:spLocks/>
          </p:cNvSpPr>
          <p:nvPr/>
        </p:nvSpPr>
        <p:spPr>
          <a:xfrm>
            <a:off x="1696420" y="3183467"/>
            <a:ext cx="2855957" cy="64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2000" dirty="0"/>
              <a:t>Datos de entrenamiento</a:t>
            </a:r>
          </a:p>
        </p:txBody>
      </p:sp>
      <p:sp>
        <p:nvSpPr>
          <p:cNvPr id="6" name="Google Shape;365;p44">
            <a:extLst>
              <a:ext uri="{FF2B5EF4-FFF2-40B4-BE49-F238E27FC236}">
                <a16:creationId xmlns:a16="http://schemas.microsoft.com/office/drawing/2014/main" id="{D9C7D539-38E6-2810-5557-F9AF9A8FAF6B}"/>
              </a:ext>
            </a:extLst>
          </p:cNvPr>
          <p:cNvSpPr txBox="1">
            <a:spLocks/>
          </p:cNvSpPr>
          <p:nvPr/>
        </p:nvSpPr>
        <p:spPr>
          <a:xfrm>
            <a:off x="2580989" y="2248474"/>
            <a:ext cx="1264222" cy="64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2800" dirty="0"/>
              <a:t>70%</a:t>
            </a:r>
          </a:p>
        </p:txBody>
      </p:sp>
      <p:sp>
        <p:nvSpPr>
          <p:cNvPr id="7" name="Google Shape;365;p44">
            <a:extLst>
              <a:ext uri="{FF2B5EF4-FFF2-40B4-BE49-F238E27FC236}">
                <a16:creationId xmlns:a16="http://schemas.microsoft.com/office/drawing/2014/main" id="{FE6779E1-F3C9-6F16-B733-02588954B3EB}"/>
              </a:ext>
            </a:extLst>
          </p:cNvPr>
          <p:cNvSpPr txBox="1">
            <a:spLocks/>
          </p:cNvSpPr>
          <p:nvPr/>
        </p:nvSpPr>
        <p:spPr>
          <a:xfrm>
            <a:off x="6289389" y="2248474"/>
            <a:ext cx="1264222" cy="64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2800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1935992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>
            <a:off x="1481667" y="76939"/>
            <a:ext cx="5757333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44"/>
          <p:cNvSpPr txBox="1">
            <a:spLocks noGrp="1"/>
          </p:cNvSpPr>
          <p:nvPr>
            <p:ph type="ctrTitle"/>
          </p:nvPr>
        </p:nvSpPr>
        <p:spPr>
          <a:xfrm>
            <a:off x="1371600" y="249174"/>
            <a:ext cx="7878218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HillClimb – K2Score</a:t>
            </a:r>
            <a:endParaRPr dirty="0"/>
          </a:p>
        </p:txBody>
      </p:sp>
      <p:sp>
        <p:nvSpPr>
          <p:cNvPr id="8" name="Oval 24">
            <a:extLst>
              <a:ext uri="{FF2B5EF4-FFF2-40B4-BE49-F238E27FC236}">
                <a16:creationId xmlns:a16="http://schemas.microsoft.com/office/drawing/2014/main" id="{E76E353D-BE2B-6151-94BC-1AAE7CBD99B2}"/>
              </a:ext>
            </a:extLst>
          </p:cNvPr>
          <p:cNvSpPr/>
          <p:nvPr/>
        </p:nvSpPr>
        <p:spPr>
          <a:xfrm>
            <a:off x="5446176" y="2396962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B1EB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ANGINA</a:t>
            </a:r>
          </a:p>
        </p:txBody>
      </p:sp>
      <p:cxnSp>
        <p:nvCxnSpPr>
          <p:cNvPr id="9" name="Straight Arrow Connector 25">
            <a:extLst>
              <a:ext uri="{FF2B5EF4-FFF2-40B4-BE49-F238E27FC236}">
                <a16:creationId xmlns:a16="http://schemas.microsoft.com/office/drawing/2014/main" id="{24892539-D0BC-CD1F-7616-B8392BAF3EEE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5159556" y="2944287"/>
            <a:ext cx="28662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26">
            <a:extLst>
              <a:ext uri="{FF2B5EF4-FFF2-40B4-BE49-F238E27FC236}">
                <a16:creationId xmlns:a16="http://schemas.microsoft.com/office/drawing/2014/main" id="{6A21228A-63E8-9718-A37A-9170D3B4FCFF}"/>
              </a:ext>
            </a:extLst>
          </p:cNvPr>
          <p:cNvSpPr/>
          <p:nvPr/>
        </p:nvSpPr>
        <p:spPr>
          <a:xfrm>
            <a:off x="3984444" y="1003671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B1EB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FLUOROSCOPIA</a:t>
            </a:r>
            <a:endParaRPr lang="en-US" sz="1800" b="1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27">
            <a:extLst>
              <a:ext uri="{FF2B5EF4-FFF2-40B4-BE49-F238E27FC236}">
                <a16:creationId xmlns:a16="http://schemas.microsoft.com/office/drawing/2014/main" id="{34C3EEB4-1E67-2DB6-4317-85A1EB5AD8EE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V="1">
            <a:off x="4572000" y="2098321"/>
            <a:ext cx="0" cy="29864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28">
            <a:extLst>
              <a:ext uri="{FF2B5EF4-FFF2-40B4-BE49-F238E27FC236}">
                <a16:creationId xmlns:a16="http://schemas.microsoft.com/office/drawing/2014/main" id="{B4A51AD0-A1FC-22AD-9326-5082FF072E6A}"/>
              </a:ext>
            </a:extLst>
          </p:cNvPr>
          <p:cNvSpPr/>
          <p:nvPr/>
        </p:nvSpPr>
        <p:spPr>
          <a:xfrm>
            <a:off x="3984444" y="2396962"/>
            <a:ext cx="1175112" cy="10946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DIAGNOSTICO</a:t>
            </a:r>
            <a:endParaRPr lang="en-US" sz="1600" b="1" dirty="0"/>
          </a:p>
        </p:txBody>
      </p:sp>
      <p:sp>
        <p:nvSpPr>
          <p:cNvPr id="13" name="Oval 29">
            <a:extLst>
              <a:ext uri="{FF2B5EF4-FFF2-40B4-BE49-F238E27FC236}">
                <a16:creationId xmlns:a16="http://schemas.microsoft.com/office/drawing/2014/main" id="{C445C28A-638D-1676-B98A-C0F81B79DB0D}"/>
              </a:ext>
            </a:extLst>
          </p:cNvPr>
          <p:cNvSpPr/>
          <p:nvPr/>
        </p:nvSpPr>
        <p:spPr>
          <a:xfrm>
            <a:off x="350329" y="3750156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B1EB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RITMO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B1EB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CARDIACO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0B1EB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Oval 351">
            <a:extLst>
              <a:ext uri="{FF2B5EF4-FFF2-40B4-BE49-F238E27FC236}">
                <a16:creationId xmlns:a16="http://schemas.microsoft.com/office/drawing/2014/main" id="{BB8745C8-A1A5-EE94-BCF8-DBF64A0E22CC}"/>
              </a:ext>
            </a:extLst>
          </p:cNvPr>
          <p:cNvSpPr/>
          <p:nvPr/>
        </p:nvSpPr>
        <p:spPr>
          <a:xfrm>
            <a:off x="3984444" y="3756350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DEPRESION</a:t>
            </a:r>
          </a:p>
          <a:p>
            <a:pPr algn="ctr"/>
            <a:r>
              <a:rPr lang="en-US" sz="1000" b="1" dirty="0">
                <a:solidFill>
                  <a:schemeClr val="bg2"/>
                </a:solidFill>
              </a:rPr>
              <a:t>ST</a:t>
            </a:r>
          </a:p>
        </p:txBody>
      </p:sp>
      <p:sp>
        <p:nvSpPr>
          <p:cNvPr id="16" name="Oval 352">
            <a:extLst>
              <a:ext uri="{FF2B5EF4-FFF2-40B4-BE49-F238E27FC236}">
                <a16:creationId xmlns:a16="http://schemas.microsoft.com/office/drawing/2014/main" id="{9098C127-4C37-A0A0-6A7F-C6EB7798D01F}"/>
              </a:ext>
            </a:extLst>
          </p:cNvPr>
          <p:cNvSpPr/>
          <p:nvPr/>
        </p:nvSpPr>
        <p:spPr>
          <a:xfrm>
            <a:off x="2223907" y="2396962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B1EB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GAMAGRAFIA</a:t>
            </a:r>
            <a:endParaRPr lang="en-US" sz="1800" b="1" dirty="0">
              <a:solidFill>
                <a:schemeClr val="bg2"/>
              </a:solidFill>
            </a:endParaRPr>
          </a:p>
        </p:txBody>
      </p:sp>
      <p:sp>
        <p:nvSpPr>
          <p:cNvPr id="17" name="Oval 353">
            <a:extLst>
              <a:ext uri="{FF2B5EF4-FFF2-40B4-BE49-F238E27FC236}">
                <a16:creationId xmlns:a16="http://schemas.microsoft.com/office/drawing/2014/main" id="{9048AAC7-5F5C-032C-010E-F9B9AA004936}"/>
              </a:ext>
            </a:extLst>
          </p:cNvPr>
          <p:cNvSpPr/>
          <p:nvPr/>
        </p:nvSpPr>
        <p:spPr>
          <a:xfrm>
            <a:off x="350329" y="2396962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SEXO</a:t>
            </a:r>
          </a:p>
        </p:txBody>
      </p:sp>
      <p:sp>
        <p:nvSpPr>
          <p:cNvPr id="20" name="Oval 356">
            <a:extLst>
              <a:ext uri="{FF2B5EF4-FFF2-40B4-BE49-F238E27FC236}">
                <a16:creationId xmlns:a16="http://schemas.microsoft.com/office/drawing/2014/main" id="{738CEEB7-215F-0FE2-1406-2E25A0F95759}"/>
              </a:ext>
            </a:extLst>
          </p:cNvPr>
          <p:cNvSpPr/>
          <p:nvPr/>
        </p:nvSpPr>
        <p:spPr>
          <a:xfrm>
            <a:off x="2223907" y="3750156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B1EB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PEDIENTE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B1EB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ELECTRO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B1EB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2" name="Straight Arrow Connector 359">
            <a:extLst>
              <a:ext uri="{FF2B5EF4-FFF2-40B4-BE49-F238E27FC236}">
                <a16:creationId xmlns:a16="http://schemas.microsoft.com/office/drawing/2014/main" id="{C0780C41-5F91-DC83-77ED-6651035F75FB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25441" y="2944287"/>
            <a:ext cx="698466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360">
            <a:extLst>
              <a:ext uri="{FF2B5EF4-FFF2-40B4-BE49-F238E27FC236}">
                <a16:creationId xmlns:a16="http://schemas.microsoft.com/office/drawing/2014/main" id="{0D713169-FE78-5A97-19A4-C8CD0D54E61E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399019" y="2944287"/>
            <a:ext cx="585425" cy="1080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392">
            <a:extLst>
              <a:ext uri="{FF2B5EF4-FFF2-40B4-BE49-F238E27FC236}">
                <a16:creationId xmlns:a16="http://schemas.microsoft.com/office/drawing/2014/main" id="{34F04A74-0D85-4D39-9D17-EF8AD72FF4B4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4572000" y="3491612"/>
            <a:ext cx="0" cy="26473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394">
            <a:extLst>
              <a:ext uri="{FF2B5EF4-FFF2-40B4-BE49-F238E27FC236}">
                <a16:creationId xmlns:a16="http://schemas.microsoft.com/office/drawing/2014/main" id="{6B38518D-2481-8974-8F69-FE14C7BC61CF}"/>
              </a:ext>
            </a:extLst>
          </p:cNvPr>
          <p:cNvCxnSpPr>
            <a:cxnSpLocks/>
            <a:stCxn id="20" idx="2"/>
            <a:endCxn id="13" idx="6"/>
          </p:cNvCxnSpPr>
          <p:nvPr/>
        </p:nvCxnSpPr>
        <p:spPr>
          <a:xfrm flipH="1">
            <a:off x="1525441" y="4297481"/>
            <a:ext cx="698466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395">
            <a:extLst>
              <a:ext uri="{FF2B5EF4-FFF2-40B4-BE49-F238E27FC236}">
                <a16:creationId xmlns:a16="http://schemas.microsoft.com/office/drawing/2014/main" id="{E98C5BF3-42A4-B910-9AD8-0363EF68B556}"/>
              </a:ext>
            </a:extLst>
          </p:cNvPr>
          <p:cNvCxnSpPr>
            <a:cxnSpLocks/>
            <a:stCxn id="15" idx="2"/>
            <a:endCxn id="20" idx="6"/>
          </p:cNvCxnSpPr>
          <p:nvPr/>
        </p:nvCxnSpPr>
        <p:spPr>
          <a:xfrm flipH="1" flipV="1">
            <a:off x="3399019" y="4297481"/>
            <a:ext cx="585425" cy="619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6" name="Oval 24">
            <a:extLst>
              <a:ext uri="{FF2B5EF4-FFF2-40B4-BE49-F238E27FC236}">
                <a16:creationId xmlns:a16="http://schemas.microsoft.com/office/drawing/2014/main" id="{7FE3B8BD-69DD-EDA1-4CE6-BF03F315B064}"/>
              </a:ext>
            </a:extLst>
          </p:cNvPr>
          <p:cNvSpPr/>
          <p:nvPr/>
        </p:nvSpPr>
        <p:spPr>
          <a:xfrm>
            <a:off x="7071776" y="2396962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B1EB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ANGINA EJERCICIO</a:t>
            </a:r>
          </a:p>
        </p:txBody>
      </p:sp>
      <p:cxnSp>
        <p:nvCxnSpPr>
          <p:cNvPr id="357" name="Straight Arrow Connector 25">
            <a:extLst>
              <a:ext uri="{FF2B5EF4-FFF2-40B4-BE49-F238E27FC236}">
                <a16:creationId xmlns:a16="http://schemas.microsoft.com/office/drawing/2014/main" id="{E8C074F3-BF50-97D8-350F-541AB04F96B2}"/>
              </a:ext>
            </a:extLst>
          </p:cNvPr>
          <p:cNvCxnSpPr>
            <a:cxnSpLocks/>
            <a:stCxn id="8" idx="6"/>
            <a:endCxn id="356" idx="2"/>
          </p:cNvCxnSpPr>
          <p:nvPr/>
        </p:nvCxnSpPr>
        <p:spPr>
          <a:xfrm>
            <a:off x="6621288" y="2944287"/>
            <a:ext cx="45048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038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>
            <a:off x="1481667" y="76939"/>
            <a:ext cx="5757333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44"/>
          <p:cNvSpPr txBox="1">
            <a:spLocks noGrp="1"/>
          </p:cNvSpPr>
          <p:nvPr>
            <p:ph type="ctrTitle"/>
          </p:nvPr>
        </p:nvSpPr>
        <p:spPr>
          <a:xfrm>
            <a:off x="1371600" y="249174"/>
            <a:ext cx="7878218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alternativo</a:t>
            </a:r>
            <a:endParaRPr dirty="0"/>
          </a:p>
        </p:txBody>
      </p:sp>
      <p:sp>
        <p:nvSpPr>
          <p:cNvPr id="8" name="Oval 24">
            <a:extLst>
              <a:ext uri="{FF2B5EF4-FFF2-40B4-BE49-F238E27FC236}">
                <a16:creationId xmlns:a16="http://schemas.microsoft.com/office/drawing/2014/main" id="{E76E353D-BE2B-6151-94BC-1AAE7CBD99B2}"/>
              </a:ext>
            </a:extLst>
          </p:cNvPr>
          <p:cNvSpPr/>
          <p:nvPr/>
        </p:nvSpPr>
        <p:spPr>
          <a:xfrm>
            <a:off x="7071776" y="3990259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ANGINA</a:t>
            </a:r>
          </a:p>
        </p:txBody>
      </p:sp>
      <p:sp>
        <p:nvSpPr>
          <p:cNvPr id="10" name="Oval 26">
            <a:extLst>
              <a:ext uri="{FF2B5EF4-FFF2-40B4-BE49-F238E27FC236}">
                <a16:creationId xmlns:a16="http://schemas.microsoft.com/office/drawing/2014/main" id="{6A21228A-63E8-9718-A37A-9170D3B4FCFF}"/>
              </a:ext>
            </a:extLst>
          </p:cNvPr>
          <p:cNvSpPr/>
          <p:nvPr/>
        </p:nvSpPr>
        <p:spPr>
          <a:xfrm>
            <a:off x="4609653" y="1275073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/>
                </a:solidFill>
              </a:rPr>
              <a:t>RITMO </a:t>
            </a:r>
            <a:r>
              <a:rPr lang="en-US" sz="900" b="1" dirty="0">
                <a:solidFill>
                  <a:schemeClr val="bg2"/>
                </a:solidFill>
              </a:rPr>
              <a:t>CARDIACO</a:t>
            </a:r>
            <a:endParaRPr lang="en-US" sz="1050" b="1" dirty="0">
              <a:solidFill>
                <a:schemeClr val="bg2"/>
              </a:solidFill>
            </a:endParaRPr>
          </a:p>
        </p:txBody>
      </p:sp>
      <p:sp>
        <p:nvSpPr>
          <p:cNvPr id="12" name="Oval 28">
            <a:extLst>
              <a:ext uri="{FF2B5EF4-FFF2-40B4-BE49-F238E27FC236}">
                <a16:creationId xmlns:a16="http://schemas.microsoft.com/office/drawing/2014/main" id="{B4A51AD0-A1FC-22AD-9326-5082FF072E6A}"/>
              </a:ext>
            </a:extLst>
          </p:cNvPr>
          <p:cNvSpPr/>
          <p:nvPr/>
        </p:nvSpPr>
        <p:spPr>
          <a:xfrm>
            <a:off x="4676600" y="2880445"/>
            <a:ext cx="1175112" cy="10946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DIAGNOSTICO</a:t>
            </a:r>
          </a:p>
        </p:txBody>
      </p:sp>
      <p:sp>
        <p:nvSpPr>
          <p:cNvPr id="13" name="Oval 29">
            <a:extLst>
              <a:ext uri="{FF2B5EF4-FFF2-40B4-BE49-F238E27FC236}">
                <a16:creationId xmlns:a16="http://schemas.microsoft.com/office/drawing/2014/main" id="{C445C28A-638D-1676-B98A-C0F81B79DB0D}"/>
              </a:ext>
            </a:extLst>
          </p:cNvPr>
          <p:cNvSpPr/>
          <p:nvPr/>
        </p:nvSpPr>
        <p:spPr>
          <a:xfrm>
            <a:off x="586772" y="824807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AZUCAR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15" name="Oval 351">
            <a:extLst>
              <a:ext uri="{FF2B5EF4-FFF2-40B4-BE49-F238E27FC236}">
                <a16:creationId xmlns:a16="http://schemas.microsoft.com/office/drawing/2014/main" id="{BB8745C8-A1A5-EE94-BCF8-DBF64A0E22CC}"/>
              </a:ext>
            </a:extLst>
          </p:cNvPr>
          <p:cNvSpPr/>
          <p:nvPr/>
        </p:nvSpPr>
        <p:spPr>
          <a:xfrm>
            <a:off x="586772" y="3790692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ELECTRO</a:t>
            </a:r>
          </a:p>
          <a:p>
            <a:pPr algn="ctr"/>
            <a:r>
              <a:rPr lang="en-US" sz="600" b="1" dirty="0">
                <a:solidFill>
                  <a:schemeClr val="bg2"/>
                </a:solidFill>
              </a:rPr>
              <a:t>CARDIOGRAMA</a:t>
            </a:r>
          </a:p>
        </p:txBody>
      </p:sp>
      <p:sp>
        <p:nvSpPr>
          <p:cNvPr id="16" name="Oval 352">
            <a:extLst>
              <a:ext uri="{FF2B5EF4-FFF2-40B4-BE49-F238E27FC236}">
                <a16:creationId xmlns:a16="http://schemas.microsoft.com/office/drawing/2014/main" id="{9098C127-4C37-A0A0-6A7F-C6EB7798D01F}"/>
              </a:ext>
            </a:extLst>
          </p:cNvPr>
          <p:cNvSpPr/>
          <p:nvPr/>
        </p:nvSpPr>
        <p:spPr>
          <a:xfrm>
            <a:off x="2522713" y="2501895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2"/>
                </a:solidFill>
              </a:rPr>
              <a:t>PEDIENTE </a:t>
            </a:r>
          </a:p>
          <a:p>
            <a:pPr algn="ctr"/>
            <a:r>
              <a:rPr lang="en-US" sz="900" b="1" dirty="0">
                <a:solidFill>
                  <a:schemeClr val="bg2"/>
                </a:solidFill>
              </a:rPr>
              <a:t>ELECTRO</a:t>
            </a:r>
            <a:endParaRPr lang="en-US" sz="1800" b="1" dirty="0">
              <a:solidFill>
                <a:schemeClr val="bg2"/>
              </a:solidFill>
            </a:endParaRPr>
          </a:p>
        </p:txBody>
      </p:sp>
      <p:sp>
        <p:nvSpPr>
          <p:cNvPr id="17" name="Oval 353">
            <a:extLst>
              <a:ext uri="{FF2B5EF4-FFF2-40B4-BE49-F238E27FC236}">
                <a16:creationId xmlns:a16="http://schemas.microsoft.com/office/drawing/2014/main" id="{9048AAC7-5F5C-032C-010E-F9B9AA004936}"/>
              </a:ext>
            </a:extLst>
          </p:cNvPr>
          <p:cNvSpPr/>
          <p:nvPr/>
        </p:nvSpPr>
        <p:spPr>
          <a:xfrm>
            <a:off x="2522713" y="1028650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DEPRESION</a:t>
            </a:r>
          </a:p>
          <a:p>
            <a:pPr algn="ctr"/>
            <a:r>
              <a:rPr lang="en-US" sz="800" b="1" dirty="0">
                <a:solidFill>
                  <a:schemeClr val="bg2"/>
                </a:solidFill>
              </a:rPr>
              <a:t>ST</a:t>
            </a:r>
          </a:p>
        </p:txBody>
      </p:sp>
      <p:sp>
        <p:nvSpPr>
          <p:cNvPr id="20" name="Oval 356">
            <a:extLst>
              <a:ext uri="{FF2B5EF4-FFF2-40B4-BE49-F238E27FC236}">
                <a16:creationId xmlns:a16="http://schemas.microsoft.com/office/drawing/2014/main" id="{738CEEB7-215F-0FE2-1406-2E25A0F95759}"/>
              </a:ext>
            </a:extLst>
          </p:cNvPr>
          <p:cNvSpPr/>
          <p:nvPr/>
        </p:nvSpPr>
        <p:spPr>
          <a:xfrm>
            <a:off x="586772" y="2307749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PRESION</a:t>
            </a:r>
          </a:p>
          <a:p>
            <a:pPr algn="ctr"/>
            <a:r>
              <a:rPr lang="en-US" sz="800" b="1" dirty="0">
                <a:solidFill>
                  <a:schemeClr val="bg2"/>
                </a:solidFill>
              </a:rPr>
              <a:t>ARTERIAL</a:t>
            </a:r>
          </a:p>
        </p:txBody>
      </p:sp>
      <p:cxnSp>
        <p:nvCxnSpPr>
          <p:cNvPr id="28" name="Straight Arrow Connector 394">
            <a:extLst>
              <a:ext uri="{FF2B5EF4-FFF2-40B4-BE49-F238E27FC236}">
                <a16:creationId xmlns:a16="http://schemas.microsoft.com/office/drawing/2014/main" id="{6B38518D-2481-8974-8F69-FE14C7BC61CF}"/>
              </a:ext>
            </a:extLst>
          </p:cNvPr>
          <p:cNvCxnSpPr>
            <a:cxnSpLocks/>
            <a:stCxn id="12" idx="3"/>
            <a:endCxn id="15" idx="6"/>
          </p:cNvCxnSpPr>
          <p:nvPr/>
        </p:nvCxnSpPr>
        <p:spPr>
          <a:xfrm flipH="1">
            <a:off x="1761884" y="3814787"/>
            <a:ext cx="3086807" cy="5232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6" name="Oval 24">
            <a:extLst>
              <a:ext uri="{FF2B5EF4-FFF2-40B4-BE49-F238E27FC236}">
                <a16:creationId xmlns:a16="http://schemas.microsoft.com/office/drawing/2014/main" id="{7FE3B8BD-69DD-EDA1-4CE6-BF03F315B064}"/>
              </a:ext>
            </a:extLst>
          </p:cNvPr>
          <p:cNvSpPr/>
          <p:nvPr/>
        </p:nvSpPr>
        <p:spPr>
          <a:xfrm>
            <a:off x="7071776" y="2369723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2"/>
                </a:solidFill>
              </a:rPr>
              <a:t>ANGINA EJERCICIO</a:t>
            </a:r>
          </a:p>
        </p:txBody>
      </p:sp>
      <p:sp>
        <p:nvSpPr>
          <p:cNvPr id="18" name="Oval 26">
            <a:extLst>
              <a:ext uri="{FF2B5EF4-FFF2-40B4-BE49-F238E27FC236}">
                <a16:creationId xmlns:a16="http://schemas.microsoft.com/office/drawing/2014/main" id="{81379CB0-6FE7-4AD0-4537-E04CF626C73B}"/>
              </a:ext>
            </a:extLst>
          </p:cNvPr>
          <p:cNvSpPr/>
          <p:nvPr/>
        </p:nvSpPr>
        <p:spPr>
          <a:xfrm>
            <a:off x="3984444" y="3990259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/>
                </a:solidFill>
              </a:rPr>
              <a:t>FLUOROSCOPIA</a:t>
            </a:r>
          </a:p>
        </p:txBody>
      </p:sp>
      <p:sp>
        <p:nvSpPr>
          <p:cNvPr id="19" name="Oval 26">
            <a:extLst>
              <a:ext uri="{FF2B5EF4-FFF2-40B4-BE49-F238E27FC236}">
                <a16:creationId xmlns:a16="http://schemas.microsoft.com/office/drawing/2014/main" id="{02A36005-8248-8237-1DF2-83144C2B2DE1}"/>
              </a:ext>
            </a:extLst>
          </p:cNvPr>
          <p:cNvSpPr/>
          <p:nvPr/>
        </p:nvSpPr>
        <p:spPr>
          <a:xfrm>
            <a:off x="7071776" y="1027591"/>
            <a:ext cx="1175112" cy="109465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2"/>
                </a:solidFill>
              </a:rPr>
              <a:t>GAMAGRAFIA</a:t>
            </a:r>
          </a:p>
        </p:txBody>
      </p:sp>
      <p:cxnSp>
        <p:nvCxnSpPr>
          <p:cNvPr id="358" name="Straight Arrow Connector 394">
            <a:extLst>
              <a:ext uri="{FF2B5EF4-FFF2-40B4-BE49-F238E27FC236}">
                <a16:creationId xmlns:a16="http://schemas.microsoft.com/office/drawing/2014/main" id="{4BB8F6F7-C939-EC68-210C-0B83AEA8BE5C}"/>
              </a:ext>
            </a:extLst>
          </p:cNvPr>
          <p:cNvCxnSpPr>
            <a:cxnSpLocks/>
            <a:stCxn id="15" idx="0"/>
            <a:endCxn id="20" idx="4"/>
          </p:cNvCxnSpPr>
          <p:nvPr/>
        </p:nvCxnSpPr>
        <p:spPr>
          <a:xfrm flipV="1">
            <a:off x="1174328" y="3402399"/>
            <a:ext cx="0" cy="3882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1" name="Straight Arrow Connector 394">
            <a:extLst>
              <a:ext uri="{FF2B5EF4-FFF2-40B4-BE49-F238E27FC236}">
                <a16:creationId xmlns:a16="http://schemas.microsoft.com/office/drawing/2014/main" id="{0DDE899C-F285-1D24-B7F7-F46D047D109E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V="1">
            <a:off x="1174328" y="1919457"/>
            <a:ext cx="0" cy="3882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3" name="Straight Arrow Connector 394">
            <a:extLst>
              <a:ext uri="{FF2B5EF4-FFF2-40B4-BE49-F238E27FC236}">
                <a16:creationId xmlns:a16="http://schemas.microsoft.com/office/drawing/2014/main" id="{8438B2EB-A9D3-C2B4-F682-5F08F05EFBC7}"/>
              </a:ext>
            </a:extLst>
          </p:cNvPr>
          <p:cNvCxnSpPr>
            <a:cxnSpLocks/>
            <a:stCxn id="12" idx="4"/>
            <a:endCxn id="18" idx="7"/>
          </p:cNvCxnSpPr>
          <p:nvPr/>
        </p:nvCxnSpPr>
        <p:spPr>
          <a:xfrm flipH="1">
            <a:off x="4987465" y="3975095"/>
            <a:ext cx="276691" cy="1754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94">
            <a:extLst>
              <a:ext uri="{FF2B5EF4-FFF2-40B4-BE49-F238E27FC236}">
                <a16:creationId xmlns:a16="http://schemas.microsoft.com/office/drawing/2014/main" id="{AE9EDA23-9B1F-F3B8-EB35-3865CADF9D44}"/>
              </a:ext>
            </a:extLst>
          </p:cNvPr>
          <p:cNvCxnSpPr>
            <a:cxnSpLocks/>
            <a:stCxn id="12" idx="5"/>
            <a:endCxn id="8" idx="2"/>
          </p:cNvCxnSpPr>
          <p:nvPr/>
        </p:nvCxnSpPr>
        <p:spPr>
          <a:xfrm>
            <a:off x="5679621" y="3814787"/>
            <a:ext cx="1392155" cy="72279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0" name="Straight Arrow Connector 394">
            <a:extLst>
              <a:ext uri="{FF2B5EF4-FFF2-40B4-BE49-F238E27FC236}">
                <a16:creationId xmlns:a16="http://schemas.microsoft.com/office/drawing/2014/main" id="{A4024E10-9338-7D96-5443-E88077E182C2}"/>
              </a:ext>
            </a:extLst>
          </p:cNvPr>
          <p:cNvCxnSpPr>
            <a:cxnSpLocks/>
            <a:stCxn id="12" idx="6"/>
            <a:endCxn id="356" idx="2"/>
          </p:cNvCxnSpPr>
          <p:nvPr/>
        </p:nvCxnSpPr>
        <p:spPr>
          <a:xfrm flipV="1">
            <a:off x="5851712" y="2917048"/>
            <a:ext cx="1220064" cy="51072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3" name="Straight Arrow Connector 394">
            <a:extLst>
              <a:ext uri="{FF2B5EF4-FFF2-40B4-BE49-F238E27FC236}">
                <a16:creationId xmlns:a16="http://schemas.microsoft.com/office/drawing/2014/main" id="{3125E27A-65AE-CD65-9109-C193F00C8639}"/>
              </a:ext>
            </a:extLst>
          </p:cNvPr>
          <p:cNvCxnSpPr>
            <a:cxnSpLocks/>
            <a:stCxn id="356" idx="4"/>
            <a:endCxn id="8" idx="0"/>
          </p:cNvCxnSpPr>
          <p:nvPr/>
        </p:nvCxnSpPr>
        <p:spPr>
          <a:xfrm>
            <a:off x="7659332" y="3464373"/>
            <a:ext cx="0" cy="5258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6" name="Straight Arrow Connector 394">
            <a:extLst>
              <a:ext uri="{FF2B5EF4-FFF2-40B4-BE49-F238E27FC236}">
                <a16:creationId xmlns:a16="http://schemas.microsoft.com/office/drawing/2014/main" id="{FAAB014B-51B8-D8DD-73F8-6E04932FD302}"/>
              </a:ext>
            </a:extLst>
          </p:cNvPr>
          <p:cNvCxnSpPr>
            <a:cxnSpLocks/>
            <a:stCxn id="19" idx="3"/>
            <a:endCxn id="12" idx="7"/>
          </p:cNvCxnSpPr>
          <p:nvPr/>
        </p:nvCxnSpPr>
        <p:spPr>
          <a:xfrm flipH="1">
            <a:off x="5679621" y="1961933"/>
            <a:ext cx="1564246" cy="10788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9" name="Straight Arrow Connector 394">
            <a:extLst>
              <a:ext uri="{FF2B5EF4-FFF2-40B4-BE49-F238E27FC236}">
                <a16:creationId xmlns:a16="http://schemas.microsoft.com/office/drawing/2014/main" id="{E9DF76C6-75B6-C256-83E0-79979F402AD1}"/>
              </a:ext>
            </a:extLst>
          </p:cNvPr>
          <p:cNvCxnSpPr>
            <a:cxnSpLocks/>
            <a:stCxn id="10" idx="5"/>
            <a:endCxn id="356" idx="1"/>
          </p:cNvCxnSpPr>
          <p:nvPr/>
        </p:nvCxnSpPr>
        <p:spPr>
          <a:xfrm>
            <a:off x="5612674" y="2209415"/>
            <a:ext cx="1631193" cy="3206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4">
            <a:extLst>
              <a:ext uri="{FF2B5EF4-FFF2-40B4-BE49-F238E27FC236}">
                <a16:creationId xmlns:a16="http://schemas.microsoft.com/office/drawing/2014/main" id="{0EBBA0F4-6896-FD79-C429-2E1F9F5B5F04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>
            <a:off x="5197209" y="2369723"/>
            <a:ext cx="66947" cy="51072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8" name="Straight Arrow Connector 394">
            <a:extLst>
              <a:ext uri="{FF2B5EF4-FFF2-40B4-BE49-F238E27FC236}">
                <a16:creationId xmlns:a16="http://schemas.microsoft.com/office/drawing/2014/main" id="{63BD5315-E1C0-0E06-F78A-BD248031484D}"/>
              </a:ext>
            </a:extLst>
          </p:cNvPr>
          <p:cNvCxnSpPr>
            <a:cxnSpLocks/>
            <a:stCxn id="17" idx="4"/>
            <a:endCxn id="16" idx="0"/>
          </p:cNvCxnSpPr>
          <p:nvPr/>
        </p:nvCxnSpPr>
        <p:spPr>
          <a:xfrm>
            <a:off x="3110269" y="2123300"/>
            <a:ext cx="0" cy="37859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1" name="Straight Arrow Connector 394">
            <a:extLst>
              <a:ext uri="{FF2B5EF4-FFF2-40B4-BE49-F238E27FC236}">
                <a16:creationId xmlns:a16="http://schemas.microsoft.com/office/drawing/2014/main" id="{F6CE270C-A650-9298-1E2E-FB7A66CD55FC}"/>
              </a:ext>
            </a:extLst>
          </p:cNvPr>
          <p:cNvCxnSpPr>
            <a:cxnSpLocks/>
            <a:stCxn id="17" idx="7"/>
            <a:endCxn id="19" idx="1"/>
          </p:cNvCxnSpPr>
          <p:nvPr/>
        </p:nvCxnSpPr>
        <p:spPr>
          <a:xfrm flipV="1">
            <a:off x="3525734" y="1187899"/>
            <a:ext cx="3718133" cy="105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6" name="Straight Arrow Connector 394">
            <a:extLst>
              <a:ext uri="{FF2B5EF4-FFF2-40B4-BE49-F238E27FC236}">
                <a16:creationId xmlns:a16="http://schemas.microsoft.com/office/drawing/2014/main" id="{DA674D46-117C-C3F2-41D2-5EFE9DE2F5E9}"/>
              </a:ext>
            </a:extLst>
          </p:cNvPr>
          <p:cNvCxnSpPr>
            <a:cxnSpLocks/>
            <a:stCxn id="17" idx="6"/>
            <a:endCxn id="10" idx="2"/>
          </p:cNvCxnSpPr>
          <p:nvPr/>
        </p:nvCxnSpPr>
        <p:spPr>
          <a:xfrm>
            <a:off x="3697825" y="1575975"/>
            <a:ext cx="911828" cy="2464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394">
            <a:extLst>
              <a:ext uri="{FF2B5EF4-FFF2-40B4-BE49-F238E27FC236}">
                <a16:creationId xmlns:a16="http://schemas.microsoft.com/office/drawing/2014/main" id="{3D720818-01B5-D76A-88A2-6F8EF7830DE5}"/>
              </a:ext>
            </a:extLst>
          </p:cNvPr>
          <p:cNvCxnSpPr>
            <a:cxnSpLocks/>
            <a:stCxn id="16" idx="7"/>
            <a:endCxn id="10" idx="2"/>
          </p:cNvCxnSpPr>
          <p:nvPr/>
        </p:nvCxnSpPr>
        <p:spPr>
          <a:xfrm flipV="1">
            <a:off x="3525734" y="1822398"/>
            <a:ext cx="1083919" cy="83980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3" name="Straight Arrow Connector 394">
            <a:extLst>
              <a:ext uri="{FF2B5EF4-FFF2-40B4-BE49-F238E27FC236}">
                <a16:creationId xmlns:a16="http://schemas.microsoft.com/office/drawing/2014/main" id="{CBA7B4D0-6D27-81A3-CDB3-7313B609BFCD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 flipV="1">
            <a:off x="5784765" y="1574916"/>
            <a:ext cx="1287011" cy="24748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0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/>
          <p:nvPr/>
        </p:nvSpPr>
        <p:spPr>
          <a:xfrm>
            <a:off x="124173" y="3284741"/>
            <a:ext cx="2749500" cy="862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55"/>
          <p:cNvSpPr txBox="1">
            <a:spLocks noGrp="1"/>
          </p:cNvSpPr>
          <p:nvPr>
            <p:ph type="title" idx="4294967295"/>
          </p:nvPr>
        </p:nvSpPr>
        <p:spPr>
          <a:xfrm>
            <a:off x="317025" y="5253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satisfaction</a:t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667" name="Google Shape;667;p55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</a:p>
        </p:txBody>
      </p:sp>
      <p:sp>
        <p:nvSpPr>
          <p:cNvPr id="669" name="Google Shape;669;p55"/>
          <p:cNvSpPr txBox="1">
            <a:spLocks noGrp="1"/>
          </p:cNvSpPr>
          <p:nvPr>
            <p:ph type="ctrTitle"/>
          </p:nvPr>
        </p:nvSpPr>
        <p:spPr>
          <a:xfrm>
            <a:off x="2554392" y="2023500"/>
            <a:ext cx="6135000" cy="10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Evaluacion y comparacion de modelos</a:t>
            </a:r>
            <a:endParaRPr dirty="0"/>
          </a:p>
        </p:txBody>
      </p:sp>
      <p:sp>
        <p:nvSpPr>
          <p:cNvPr id="4" name="Google Shape;313;p41">
            <a:extLst>
              <a:ext uri="{FF2B5EF4-FFF2-40B4-BE49-F238E27FC236}">
                <a16:creationId xmlns:a16="http://schemas.microsoft.com/office/drawing/2014/main" id="{A4225216-3FA7-2F3B-CF66-6A47F498D206}"/>
              </a:ext>
            </a:extLst>
          </p:cNvPr>
          <p:cNvSpPr txBox="1">
            <a:spLocks/>
          </p:cNvSpPr>
          <p:nvPr/>
        </p:nvSpPr>
        <p:spPr>
          <a:xfrm>
            <a:off x="709687" y="3530782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.6</a:t>
            </a:r>
          </a:p>
        </p:txBody>
      </p:sp>
    </p:spTree>
    <p:extLst>
      <p:ext uri="{BB962C8B-B14F-4D97-AF65-F5344CB8AC3E}">
        <p14:creationId xmlns:p14="http://schemas.microsoft.com/office/powerpoint/2010/main" val="3610313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5"/>
          <p:cNvSpPr txBox="1">
            <a:spLocks noGrp="1"/>
          </p:cNvSpPr>
          <p:nvPr>
            <p:ph type="title" idx="4294967295"/>
          </p:nvPr>
        </p:nvSpPr>
        <p:spPr>
          <a:xfrm>
            <a:off x="317025" y="5253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Patient satisfaction</a:t>
            </a:r>
            <a:endParaRPr dirty="0"/>
          </a:p>
        </p:txBody>
      </p:sp>
      <p:sp>
        <p:nvSpPr>
          <p:cNvPr id="669" name="Google Shape;669;p55"/>
          <p:cNvSpPr txBox="1">
            <a:spLocks noGrp="1"/>
          </p:cNvSpPr>
          <p:nvPr>
            <p:ph type="ctrTitle"/>
          </p:nvPr>
        </p:nvSpPr>
        <p:spPr>
          <a:xfrm>
            <a:off x="661308" y="992393"/>
            <a:ext cx="2724600" cy="10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Test rapido</a:t>
            </a:r>
            <a:endParaRPr sz="3200" dirty="0"/>
          </a:p>
        </p:txBody>
      </p:sp>
      <p:sp>
        <p:nvSpPr>
          <p:cNvPr id="2" name="Google Shape;669;p55">
            <a:extLst>
              <a:ext uri="{FF2B5EF4-FFF2-40B4-BE49-F238E27FC236}">
                <a16:creationId xmlns:a16="http://schemas.microsoft.com/office/drawing/2014/main" id="{EC3C699E-00F4-C23A-9F18-7044C885C5B6}"/>
              </a:ext>
            </a:extLst>
          </p:cNvPr>
          <p:cNvSpPr txBox="1">
            <a:spLocks/>
          </p:cNvSpPr>
          <p:nvPr/>
        </p:nvSpPr>
        <p:spPr>
          <a:xfrm>
            <a:off x="5143499" y="992393"/>
            <a:ext cx="2724600" cy="1096500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chemeClr val="dk2">
                <a:alpha val="5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9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r"/>
            <a:r>
              <a:rPr lang="es-CO" sz="3200" dirty="0"/>
              <a:t>Test preciso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949660-7FC6-700E-3678-0A02DC0D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35" y="2100050"/>
            <a:ext cx="3184014" cy="16852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45EA6F9-0E1B-C11C-87AE-5B156FD24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99" y="2100051"/>
            <a:ext cx="3411023" cy="1685248"/>
          </a:xfrm>
          <a:prstGeom prst="rect">
            <a:avLst/>
          </a:prstGeom>
        </p:spPr>
      </p:pic>
      <p:sp>
        <p:nvSpPr>
          <p:cNvPr id="7" name="Google Shape;669;p55">
            <a:extLst>
              <a:ext uri="{FF2B5EF4-FFF2-40B4-BE49-F238E27FC236}">
                <a16:creationId xmlns:a16="http://schemas.microsoft.com/office/drawing/2014/main" id="{C7AAF170-4088-8664-7136-2FBD15A2932D}"/>
              </a:ext>
            </a:extLst>
          </p:cNvPr>
          <p:cNvSpPr txBox="1">
            <a:spLocks/>
          </p:cNvSpPr>
          <p:nvPr/>
        </p:nvSpPr>
        <p:spPr>
          <a:xfrm>
            <a:off x="3209700" y="132422"/>
            <a:ext cx="2724600" cy="1096500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chemeClr val="dk2">
                <a:alpha val="5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9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r"/>
            <a:r>
              <a:rPr lang="es-CO" sz="3200" dirty="0"/>
              <a:t>DIFERENCIAS</a:t>
            </a:r>
          </a:p>
        </p:txBody>
      </p:sp>
    </p:spTree>
    <p:extLst>
      <p:ext uri="{BB962C8B-B14F-4D97-AF65-F5344CB8AC3E}">
        <p14:creationId xmlns:p14="http://schemas.microsoft.com/office/powerpoint/2010/main" val="4193152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202AB13-84B9-1E2E-45A5-A1B7BAC8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1303867"/>
            <a:ext cx="5905868" cy="3560233"/>
          </a:xfrm>
          <a:prstGeom prst="rect">
            <a:avLst/>
          </a:prstGeom>
        </p:spPr>
      </p:pic>
      <p:sp>
        <p:nvSpPr>
          <p:cNvPr id="3" name="Google Shape;364;p44">
            <a:extLst>
              <a:ext uri="{FF2B5EF4-FFF2-40B4-BE49-F238E27FC236}">
                <a16:creationId xmlns:a16="http://schemas.microsoft.com/office/drawing/2014/main" id="{67C934A3-0C88-A97A-4DC0-AE1F3177CF2F}"/>
              </a:ext>
            </a:extLst>
          </p:cNvPr>
          <p:cNvSpPr/>
          <p:nvPr/>
        </p:nvSpPr>
        <p:spPr>
          <a:xfrm>
            <a:off x="1481667" y="76939"/>
            <a:ext cx="5757333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COMPARACION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413;p46">
            <a:extLst>
              <a:ext uri="{FF2B5EF4-FFF2-40B4-BE49-F238E27FC236}">
                <a16:creationId xmlns:a16="http://schemas.microsoft.com/office/drawing/2014/main" id="{74354277-C817-8725-2E34-27D127A5B45F}"/>
              </a:ext>
            </a:extLst>
          </p:cNvPr>
          <p:cNvSpPr/>
          <p:nvPr/>
        </p:nvSpPr>
        <p:spPr>
          <a:xfrm>
            <a:off x="1616189" y="1523000"/>
            <a:ext cx="1000011" cy="471974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K2 Score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414;p46">
            <a:extLst>
              <a:ext uri="{FF2B5EF4-FFF2-40B4-BE49-F238E27FC236}">
                <a16:creationId xmlns:a16="http://schemas.microsoft.com/office/drawing/2014/main" id="{63692456-4E55-EA6A-4555-E6CAC3483AC7}"/>
              </a:ext>
            </a:extLst>
          </p:cNvPr>
          <p:cNvSpPr/>
          <p:nvPr/>
        </p:nvSpPr>
        <p:spPr>
          <a:xfrm>
            <a:off x="67733" y="2143050"/>
            <a:ext cx="1236133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odelo 1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414;p46">
            <a:extLst>
              <a:ext uri="{FF2B5EF4-FFF2-40B4-BE49-F238E27FC236}">
                <a16:creationId xmlns:a16="http://schemas.microsoft.com/office/drawing/2014/main" id="{910F2D55-1B81-9A70-BC8F-BC3AC3DC482A}"/>
              </a:ext>
            </a:extLst>
          </p:cNvPr>
          <p:cNvSpPr/>
          <p:nvPr/>
        </p:nvSpPr>
        <p:spPr>
          <a:xfrm>
            <a:off x="67731" y="3472317"/>
            <a:ext cx="1236135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odelo 3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414;p46">
            <a:extLst>
              <a:ext uri="{FF2B5EF4-FFF2-40B4-BE49-F238E27FC236}">
                <a16:creationId xmlns:a16="http://schemas.microsoft.com/office/drawing/2014/main" id="{188B3131-C42A-4012-E2D5-DA7B504435A8}"/>
              </a:ext>
            </a:extLst>
          </p:cNvPr>
          <p:cNvSpPr/>
          <p:nvPr/>
        </p:nvSpPr>
        <p:spPr>
          <a:xfrm>
            <a:off x="67731" y="2807683"/>
            <a:ext cx="1236134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odelo 2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365;p44">
            <a:extLst>
              <a:ext uri="{FF2B5EF4-FFF2-40B4-BE49-F238E27FC236}">
                <a16:creationId xmlns:a16="http://schemas.microsoft.com/office/drawing/2014/main" id="{FC3F4B18-3134-6262-9637-ADFB24966A66}"/>
              </a:ext>
            </a:extLst>
          </p:cNvPr>
          <p:cNvSpPr txBox="1">
            <a:spLocks/>
          </p:cNvSpPr>
          <p:nvPr/>
        </p:nvSpPr>
        <p:spPr>
          <a:xfrm>
            <a:off x="1364477" y="2034124"/>
            <a:ext cx="1368911" cy="64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-3069.78 </a:t>
            </a:r>
            <a:endParaRPr lang="es-CO" sz="2000" dirty="0"/>
          </a:p>
        </p:txBody>
      </p:sp>
      <p:sp>
        <p:nvSpPr>
          <p:cNvPr id="13" name="Google Shape;365;p44">
            <a:extLst>
              <a:ext uri="{FF2B5EF4-FFF2-40B4-BE49-F238E27FC236}">
                <a16:creationId xmlns:a16="http://schemas.microsoft.com/office/drawing/2014/main" id="{D9AA0C77-AD5A-E11C-BFF8-4E221AC15318}"/>
              </a:ext>
            </a:extLst>
          </p:cNvPr>
          <p:cNvSpPr txBox="1">
            <a:spLocks/>
          </p:cNvSpPr>
          <p:nvPr/>
        </p:nvSpPr>
        <p:spPr>
          <a:xfrm>
            <a:off x="1431738" y="2719826"/>
            <a:ext cx="1368911" cy="64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-4900.5 </a:t>
            </a:r>
            <a:endParaRPr lang="es-CO" sz="2000" dirty="0"/>
          </a:p>
        </p:txBody>
      </p:sp>
      <p:sp>
        <p:nvSpPr>
          <p:cNvPr id="14" name="Google Shape;365;p44">
            <a:extLst>
              <a:ext uri="{FF2B5EF4-FFF2-40B4-BE49-F238E27FC236}">
                <a16:creationId xmlns:a16="http://schemas.microsoft.com/office/drawing/2014/main" id="{0650AA2C-CD4C-E449-A680-D0E99D52EEAC}"/>
              </a:ext>
            </a:extLst>
          </p:cNvPr>
          <p:cNvSpPr txBox="1">
            <a:spLocks/>
          </p:cNvSpPr>
          <p:nvPr/>
        </p:nvSpPr>
        <p:spPr>
          <a:xfrm>
            <a:off x="1394783" y="3367362"/>
            <a:ext cx="1368911" cy="64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-4215.46 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74868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43680">
            <a:off x="3740643" y="1038201"/>
            <a:ext cx="7243630" cy="4074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/>
          <p:nvPr/>
        </p:nvSpPr>
        <p:spPr>
          <a:xfrm>
            <a:off x="315035" y="1988875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2266950" y="4278300"/>
            <a:ext cx="46101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ctrTitle"/>
          </p:nvPr>
        </p:nvSpPr>
        <p:spPr>
          <a:xfrm>
            <a:off x="2114735" y="1457488"/>
            <a:ext cx="5822700" cy="22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Descripción</a:t>
            </a:r>
            <a:r>
              <a:rPr lang="en" dirty="0"/>
              <a:t> General</a:t>
            </a:r>
            <a:endParaRPr dirty="0"/>
          </a:p>
        </p:txBody>
      </p:sp>
      <p:sp>
        <p:nvSpPr>
          <p:cNvPr id="267" name="Google Shape;267;p39"/>
          <p:cNvSpPr txBox="1">
            <a:spLocks noGrp="1"/>
          </p:cNvSpPr>
          <p:nvPr>
            <p:ph type="subTitle" idx="1"/>
          </p:nvPr>
        </p:nvSpPr>
        <p:spPr>
          <a:xfrm>
            <a:off x="2255375" y="4278300"/>
            <a:ext cx="46335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Definir</a:t>
            </a:r>
            <a:r>
              <a:rPr lang="en" dirty="0"/>
              <a:t> </a:t>
            </a:r>
            <a:r>
              <a:rPr lang="en" dirty="0" err="1"/>
              <a:t>usuario</a:t>
            </a:r>
            <a:r>
              <a:rPr lang="en" dirty="0"/>
              <a:t> final</a:t>
            </a:r>
            <a:endParaRPr dirty="0"/>
          </a:p>
        </p:txBody>
      </p:sp>
      <p:sp>
        <p:nvSpPr>
          <p:cNvPr id="268" name="Google Shape;268;p39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  <a:endParaRPr sz="11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title" idx="2"/>
          </p:nvPr>
        </p:nvSpPr>
        <p:spPr>
          <a:xfrm>
            <a:off x="519785" y="2146975"/>
            <a:ext cx="1390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/>
          <p:nvPr/>
        </p:nvSpPr>
        <p:spPr>
          <a:xfrm>
            <a:off x="1559975" y="2716413"/>
            <a:ext cx="2749500" cy="862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2" name="Google Shape;662;p55"/>
          <p:cNvPicPr preferRelativeResize="0"/>
          <p:nvPr/>
        </p:nvPicPr>
        <p:blipFill rotWithShape="1">
          <a:blip r:embed="rId3">
            <a:alphaModFix/>
          </a:blip>
          <a:srcRect l="39766"/>
          <a:stretch/>
        </p:blipFill>
        <p:spPr>
          <a:xfrm rot="-4926226">
            <a:off x="2489224" y="475095"/>
            <a:ext cx="5138027" cy="479831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5"/>
          <p:cNvSpPr/>
          <p:nvPr/>
        </p:nvSpPr>
        <p:spPr>
          <a:xfrm>
            <a:off x="4458375" y="2716413"/>
            <a:ext cx="3125700" cy="862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55"/>
          <p:cNvSpPr txBox="1">
            <a:spLocks noGrp="1"/>
          </p:cNvSpPr>
          <p:nvPr>
            <p:ph type="title" idx="4294967295"/>
          </p:nvPr>
        </p:nvSpPr>
        <p:spPr>
          <a:xfrm>
            <a:off x="317025" y="5253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satisfaction</a:t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667" name="Google Shape;667;p55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</a:p>
        </p:txBody>
      </p:sp>
      <p:sp>
        <p:nvSpPr>
          <p:cNvPr id="669" name="Google Shape;669;p55"/>
          <p:cNvSpPr txBox="1">
            <a:spLocks noGrp="1"/>
          </p:cNvSpPr>
          <p:nvPr>
            <p:ph type="ctrTitle"/>
          </p:nvPr>
        </p:nvSpPr>
        <p:spPr>
          <a:xfrm>
            <a:off x="1504525" y="1564888"/>
            <a:ext cx="6135000" cy="10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Producto</a:t>
            </a:r>
            <a:r>
              <a:rPr lang="en" dirty="0"/>
              <a:t> final</a:t>
            </a:r>
            <a:endParaRPr dirty="0"/>
          </a:p>
        </p:txBody>
      </p:sp>
      <p:sp>
        <p:nvSpPr>
          <p:cNvPr id="670" name="Google Shape;670;p55"/>
          <p:cNvSpPr txBox="1">
            <a:spLocks noGrp="1"/>
          </p:cNvSpPr>
          <p:nvPr>
            <p:ph type="subTitle" idx="1"/>
          </p:nvPr>
        </p:nvSpPr>
        <p:spPr>
          <a:xfrm>
            <a:off x="4698900" y="2782563"/>
            <a:ext cx="26445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Tablero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Dash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</a:t>
            </a:r>
            <a:r>
              <a:rPr lang="en" dirty="0" err="1"/>
              <a:t>rápido</a:t>
            </a:r>
            <a:r>
              <a:rPr lang="en" dirty="0"/>
              <a:t> de </a:t>
            </a:r>
            <a:r>
              <a:rPr lang="en" dirty="0" err="1"/>
              <a:t>enfermedad</a:t>
            </a:r>
            <a:r>
              <a:rPr lang="en" dirty="0"/>
              <a:t> </a:t>
            </a:r>
            <a:r>
              <a:rPr lang="en" dirty="0" err="1"/>
              <a:t>cardíaca</a:t>
            </a:r>
            <a:endParaRPr dirty="0"/>
          </a:p>
        </p:txBody>
      </p:sp>
      <p:sp>
        <p:nvSpPr>
          <p:cNvPr id="4" name="Google Shape;313;p41">
            <a:extLst>
              <a:ext uri="{FF2B5EF4-FFF2-40B4-BE49-F238E27FC236}">
                <a16:creationId xmlns:a16="http://schemas.microsoft.com/office/drawing/2014/main" id="{A4225216-3FA7-2F3B-CF66-6A47F498D206}"/>
              </a:ext>
            </a:extLst>
          </p:cNvPr>
          <p:cNvSpPr txBox="1">
            <a:spLocks/>
          </p:cNvSpPr>
          <p:nvPr/>
        </p:nvSpPr>
        <p:spPr>
          <a:xfrm>
            <a:off x="1989301" y="2980326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 amt="20000"/>
          </a:blip>
          <a:srcRect l="35608"/>
          <a:stretch/>
        </p:blipFill>
        <p:spPr>
          <a:xfrm rot="5400000" flipH="1">
            <a:off x="5978740" y="723938"/>
            <a:ext cx="4949176" cy="43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/>
          <p:nvPr/>
        </p:nvSpPr>
        <p:spPr>
          <a:xfrm>
            <a:off x="6723958" y="16790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TRESTBPS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6783700" y="2812587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EXANG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470664" y="610725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6473736" y="690825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SEX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389764" y="1600904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CP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6" name="Google Shape;416;p46"/>
          <p:cNvGrpSpPr/>
          <p:nvPr/>
        </p:nvGrpSpPr>
        <p:grpSpPr>
          <a:xfrm>
            <a:off x="8030093" y="610725"/>
            <a:ext cx="400629" cy="80100"/>
            <a:chOff x="7956593" y="610725"/>
            <a:chExt cx="400629" cy="80100"/>
          </a:xfrm>
        </p:grpSpPr>
        <p:sp>
          <p:nvSpPr>
            <p:cNvPr id="417" name="Google Shape;417;p46"/>
            <p:cNvSpPr/>
            <p:nvPr/>
          </p:nvSpPr>
          <p:spPr>
            <a:xfrm>
              <a:off x="795659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8116858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827712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1;p46">
            <a:extLst>
              <a:ext uri="{FF2B5EF4-FFF2-40B4-BE49-F238E27FC236}">
                <a16:creationId xmlns:a16="http://schemas.microsoft.com/office/drawing/2014/main" id="{26045D07-5685-6A6E-0F1D-26B529BA43E6}"/>
              </a:ext>
            </a:extLst>
          </p:cNvPr>
          <p:cNvSpPr/>
          <p:nvPr/>
        </p:nvSpPr>
        <p:spPr>
          <a:xfrm>
            <a:off x="690671" y="37872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graficas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411;p46">
            <a:extLst>
              <a:ext uri="{FF2B5EF4-FFF2-40B4-BE49-F238E27FC236}">
                <a16:creationId xmlns:a16="http://schemas.microsoft.com/office/drawing/2014/main" id="{4EE7A109-852B-7A75-223C-5D55C9BA0A35}"/>
              </a:ext>
            </a:extLst>
          </p:cNvPr>
          <p:cNvSpPr/>
          <p:nvPr/>
        </p:nvSpPr>
        <p:spPr>
          <a:xfrm>
            <a:off x="3884071" y="4400009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royecto 1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C11140-776E-8901-CDB4-505B289E0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141"/>
            <a:ext cx="9144000" cy="3000926"/>
          </a:xfrm>
          <a:prstGeom prst="rect">
            <a:avLst/>
          </a:prstGeom>
        </p:spPr>
      </p:pic>
      <p:sp>
        <p:nvSpPr>
          <p:cNvPr id="4" name="Google Shape;411;p46">
            <a:extLst>
              <a:ext uri="{FF2B5EF4-FFF2-40B4-BE49-F238E27FC236}">
                <a16:creationId xmlns:a16="http://schemas.microsoft.com/office/drawing/2014/main" id="{3B1B2417-57B2-A504-9B98-1688786F89C9}"/>
              </a:ext>
            </a:extLst>
          </p:cNvPr>
          <p:cNvSpPr/>
          <p:nvPr/>
        </p:nvSpPr>
        <p:spPr>
          <a:xfrm>
            <a:off x="6982249" y="3768969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royecto 2</a:t>
            </a:r>
          </a:p>
        </p:txBody>
      </p:sp>
      <p:cxnSp>
        <p:nvCxnSpPr>
          <p:cNvPr id="5" name="Straight Arrow Connector 394">
            <a:extLst>
              <a:ext uri="{FF2B5EF4-FFF2-40B4-BE49-F238E27FC236}">
                <a16:creationId xmlns:a16="http://schemas.microsoft.com/office/drawing/2014/main" id="{F05BC7F4-312A-B657-AA12-8B7DE64A433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423871" y="1439333"/>
            <a:ext cx="167862" cy="23479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394">
            <a:extLst>
              <a:ext uri="{FF2B5EF4-FFF2-40B4-BE49-F238E27FC236}">
                <a16:creationId xmlns:a16="http://schemas.microsoft.com/office/drawing/2014/main" id="{7A1B0AE5-E287-EA14-1D79-8C3758BBC7D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617271" y="1507067"/>
            <a:ext cx="0" cy="28929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394">
            <a:extLst>
              <a:ext uri="{FF2B5EF4-FFF2-40B4-BE49-F238E27FC236}">
                <a16:creationId xmlns:a16="http://schemas.microsoft.com/office/drawing/2014/main" id="{7E5854A9-A243-78B1-9AFB-1F357AE14C5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715449" y="1439333"/>
            <a:ext cx="0" cy="23296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 amt="20000"/>
          </a:blip>
          <a:srcRect l="35608"/>
          <a:stretch/>
        </p:blipFill>
        <p:spPr>
          <a:xfrm rot="5400000" flipH="1">
            <a:off x="5978740" y="723938"/>
            <a:ext cx="4949176" cy="43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/>
          <p:nvPr/>
        </p:nvSpPr>
        <p:spPr>
          <a:xfrm>
            <a:off x="6723958" y="16790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TRESTBPS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6783700" y="2812587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EXANG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3621314" y="243047"/>
            <a:ext cx="3102644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Descripcion de la grafica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1605401" y="4452442"/>
            <a:ext cx="1832065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visualizacion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389764" y="1600904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CP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6" name="Google Shape;416;p46"/>
          <p:cNvGrpSpPr/>
          <p:nvPr/>
        </p:nvGrpSpPr>
        <p:grpSpPr>
          <a:xfrm>
            <a:off x="8030093" y="610725"/>
            <a:ext cx="400629" cy="80100"/>
            <a:chOff x="7956593" y="610725"/>
            <a:chExt cx="400629" cy="80100"/>
          </a:xfrm>
        </p:grpSpPr>
        <p:sp>
          <p:nvSpPr>
            <p:cNvPr id="417" name="Google Shape;417;p46"/>
            <p:cNvSpPr/>
            <p:nvPr/>
          </p:nvSpPr>
          <p:spPr>
            <a:xfrm>
              <a:off x="795659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8116858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827712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1;p46">
            <a:extLst>
              <a:ext uri="{FF2B5EF4-FFF2-40B4-BE49-F238E27FC236}">
                <a16:creationId xmlns:a16="http://schemas.microsoft.com/office/drawing/2014/main" id="{26045D07-5685-6A6E-0F1D-26B529BA43E6}"/>
              </a:ext>
            </a:extLst>
          </p:cNvPr>
          <p:cNvSpPr/>
          <p:nvPr/>
        </p:nvSpPr>
        <p:spPr>
          <a:xfrm>
            <a:off x="690671" y="37872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CHOL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032B2C-CEBB-900A-F1E9-6825BAF7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8387"/>
            <a:ext cx="9144000" cy="3346725"/>
          </a:xfrm>
          <a:prstGeom prst="rect">
            <a:avLst/>
          </a:prstGeom>
        </p:spPr>
      </p:pic>
      <p:cxnSp>
        <p:nvCxnSpPr>
          <p:cNvPr id="4" name="Straight Arrow Connector 394">
            <a:extLst>
              <a:ext uri="{FF2B5EF4-FFF2-40B4-BE49-F238E27FC236}">
                <a16:creationId xmlns:a16="http://schemas.microsoft.com/office/drawing/2014/main" id="{F63BABC7-FDA8-8866-1E4F-74EF8CC96473}"/>
              </a:ext>
            </a:extLst>
          </p:cNvPr>
          <p:cNvCxnSpPr>
            <a:cxnSpLocks/>
            <a:stCxn id="414" idx="0"/>
          </p:cNvCxnSpPr>
          <p:nvPr/>
        </p:nvCxnSpPr>
        <p:spPr>
          <a:xfrm flipV="1">
            <a:off x="2521434" y="3787233"/>
            <a:ext cx="0" cy="6652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394">
            <a:extLst>
              <a:ext uri="{FF2B5EF4-FFF2-40B4-BE49-F238E27FC236}">
                <a16:creationId xmlns:a16="http://schemas.microsoft.com/office/drawing/2014/main" id="{FF1DD76C-5558-02C7-74B9-B1260DA7C22D}"/>
              </a:ext>
            </a:extLst>
          </p:cNvPr>
          <p:cNvCxnSpPr>
            <a:cxnSpLocks/>
            <a:stCxn id="413" idx="2"/>
          </p:cNvCxnSpPr>
          <p:nvPr/>
        </p:nvCxnSpPr>
        <p:spPr>
          <a:xfrm>
            <a:off x="5172636" y="671747"/>
            <a:ext cx="0" cy="92915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51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 amt="20000"/>
          </a:blip>
          <a:srcRect l="35608"/>
          <a:stretch/>
        </p:blipFill>
        <p:spPr>
          <a:xfrm rot="5400000" flipH="1">
            <a:off x="5978740" y="723938"/>
            <a:ext cx="4949176" cy="432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9BE99-7757-4FA7-5A92-DE276D619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164" y="31154"/>
            <a:ext cx="5008436" cy="5112346"/>
          </a:xfrm>
          <a:prstGeom prst="rect">
            <a:avLst/>
          </a:prstGeom>
        </p:spPr>
      </p:pic>
      <p:sp>
        <p:nvSpPr>
          <p:cNvPr id="411" name="Google Shape;411;p46"/>
          <p:cNvSpPr/>
          <p:nvPr/>
        </p:nvSpPr>
        <p:spPr>
          <a:xfrm>
            <a:off x="6723958" y="16790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TRESTBPS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6783700" y="2812587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EXANG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470664" y="610725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6473736" y="690825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SEX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389764" y="1600904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CP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6" name="Google Shape;416;p46"/>
          <p:cNvGrpSpPr/>
          <p:nvPr/>
        </p:nvGrpSpPr>
        <p:grpSpPr>
          <a:xfrm>
            <a:off x="8030093" y="610725"/>
            <a:ext cx="400629" cy="80100"/>
            <a:chOff x="7956593" y="610725"/>
            <a:chExt cx="400629" cy="80100"/>
          </a:xfrm>
        </p:grpSpPr>
        <p:sp>
          <p:nvSpPr>
            <p:cNvPr id="417" name="Google Shape;417;p46"/>
            <p:cNvSpPr/>
            <p:nvPr/>
          </p:nvSpPr>
          <p:spPr>
            <a:xfrm>
              <a:off x="795659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8116858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827712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1;p46">
            <a:extLst>
              <a:ext uri="{FF2B5EF4-FFF2-40B4-BE49-F238E27FC236}">
                <a16:creationId xmlns:a16="http://schemas.microsoft.com/office/drawing/2014/main" id="{26045D07-5685-6A6E-0F1D-26B529BA43E6}"/>
              </a:ext>
            </a:extLst>
          </p:cNvPr>
          <p:cNvSpPr/>
          <p:nvPr/>
        </p:nvSpPr>
        <p:spPr>
          <a:xfrm>
            <a:off x="690671" y="3787233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CHOL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411;p46">
            <a:extLst>
              <a:ext uri="{FF2B5EF4-FFF2-40B4-BE49-F238E27FC236}">
                <a16:creationId xmlns:a16="http://schemas.microsoft.com/office/drawing/2014/main" id="{4EE7A109-852B-7A75-223C-5D55C9BA0A35}"/>
              </a:ext>
            </a:extLst>
          </p:cNvPr>
          <p:cNvSpPr/>
          <p:nvPr/>
        </p:nvSpPr>
        <p:spPr>
          <a:xfrm>
            <a:off x="6727651" y="4043052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FBS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34533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3E54D8-E556-A596-69A7-B495747F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662"/>
            <a:ext cx="9144000" cy="3934047"/>
          </a:xfrm>
          <a:prstGeom prst="rect">
            <a:avLst/>
          </a:prstGeom>
        </p:spPr>
      </p:pic>
      <p:pic>
        <p:nvPicPr>
          <p:cNvPr id="420" name="Google Shape;420;p46"/>
          <p:cNvPicPr preferRelativeResize="0"/>
          <p:nvPr/>
        </p:nvPicPr>
        <p:blipFill rotWithShape="1">
          <a:blip r:embed="rId4">
            <a:alphaModFix amt="20000"/>
          </a:blip>
          <a:srcRect l="35608"/>
          <a:stretch/>
        </p:blipFill>
        <p:spPr>
          <a:xfrm rot="5400000" flipH="1">
            <a:off x="6669411" y="695150"/>
            <a:ext cx="4949176" cy="43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/>
          <p:nvPr/>
        </p:nvSpPr>
        <p:spPr>
          <a:xfrm>
            <a:off x="2844977" y="193397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angina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2073677" y="3699978"/>
            <a:ext cx="1626256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fluoroscopia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1033119" y="957749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sexo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6501954" y="677009"/>
            <a:ext cx="1617811" cy="56147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recuencia cardiaca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6" name="Google Shape;416;p46"/>
          <p:cNvGrpSpPr/>
          <p:nvPr/>
        </p:nvGrpSpPr>
        <p:grpSpPr>
          <a:xfrm>
            <a:off x="-680770" y="1639520"/>
            <a:ext cx="400629" cy="80100"/>
            <a:chOff x="7956593" y="610725"/>
            <a:chExt cx="400629" cy="80100"/>
          </a:xfrm>
        </p:grpSpPr>
        <p:sp>
          <p:nvSpPr>
            <p:cNvPr id="417" name="Google Shape;417;p46"/>
            <p:cNvSpPr/>
            <p:nvPr/>
          </p:nvSpPr>
          <p:spPr>
            <a:xfrm>
              <a:off x="795659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8116858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8277123" y="610725"/>
              <a:ext cx="80100" cy="80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1;p46">
            <a:extLst>
              <a:ext uri="{FF2B5EF4-FFF2-40B4-BE49-F238E27FC236}">
                <a16:creationId xmlns:a16="http://schemas.microsoft.com/office/drawing/2014/main" id="{26045D07-5685-6A6E-0F1D-26B529BA43E6}"/>
              </a:ext>
            </a:extLst>
          </p:cNvPr>
          <p:cNvSpPr/>
          <p:nvPr/>
        </p:nvSpPr>
        <p:spPr>
          <a:xfrm>
            <a:off x="6728334" y="1695257"/>
            <a:ext cx="2277533" cy="42343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lectro(depresion)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411;p46">
            <a:extLst>
              <a:ext uri="{FF2B5EF4-FFF2-40B4-BE49-F238E27FC236}">
                <a16:creationId xmlns:a16="http://schemas.microsoft.com/office/drawing/2014/main" id="{4EE7A109-852B-7A75-223C-5D55C9BA0A35}"/>
              </a:ext>
            </a:extLst>
          </p:cNvPr>
          <p:cNvSpPr/>
          <p:nvPr/>
        </p:nvSpPr>
        <p:spPr>
          <a:xfrm>
            <a:off x="116521" y="4337527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alcular!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412;p46">
            <a:extLst>
              <a:ext uri="{FF2B5EF4-FFF2-40B4-BE49-F238E27FC236}">
                <a16:creationId xmlns:a16="http://schemas.microsoft.com/office/drawing/2014/main" id="{3FF84207-2E28-A497-7147-66C1F9BAB99E}"/>
              </a:ext>
            </a:extLst>
          </p:cNvPr>
          <p:cNvSpPr/>
          <p:nvPr/>
        </p:nvSpPr>
        <p:spPr>
          <a:xfrm>
            <a:off x="7306637" y="3640711"/>
            <a:ext cx="1626256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gamagrafia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411;p46">
            <a:extLst>
              <a:ext uri="{FF2B5EF4-FFF2-40B4-BE49-F238E27FC236}">
                <a16:creationId xmlns:a16="http://schemas.microsoft.com/office/drawing/2014/main" id="{A3A46F87-CFA6-E857-41E7-B1E036AB8ECF}"/>
              </a:ext>
            </a:extLst>
          </p:cNvPr>
          <p:cNvSpPr/>
          <p:nvPr/>
        </p:nvSpPr>
        <p:spPr>
          <a:xfrm>
            <a:off x="6592867" y="2628217"/>
            <a:ext cx="2277533" cy="42343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lectro(pendiente)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71920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A4AB05-F1D8-4BC1-D870-B2352771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61" y="3043"/>
            <a:ext cx="7353678" cy="5137414"/>
          </a:xfrm>
          <a:prstGeom prst="rect">
            <a:avLst/>
          </a:prstGeom>
        </p:spPr>
      </p:pic>
      <p:sp>
        <p:nvSpPr>
          <p:cNvPr id="4" name="Google Shape;413;p46">
            <a:extLst>
              <a:ext uri="{FF2B5EF4-FFF2-40B4-BE49-F238E27FC236}">
                <a16:creationId xmlns:a16="http://schemas.microsoft.com/office/drawing/2014/main" id="{D23C897D-C407-C446-D5F8-73D1885A1384}"/>
              </a:ext>
            </a:extLst>
          </p:cNvPr>
          <p:cNvSpPr/>
          <p:nvPr/>
        </p:nvSpPr>
        <p:spPr>
          <a:xfrm>
            <a:off x="5249636" y="88211"/>
            <a:ext cx="2547257" cy="67106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Probabilidad mayor al 50% de tener complicaciones cardiacas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413;p46">
            <a:extLst>
              <a:ext uri="{FF2B5EF4-FFF2-40B4-BE49-F238E27FC236}">
                <a16:creationId xmlns:a16="http://schemas.microsoft.com/office/drawing/2014/main" id="{55A33BA7-CD04-D918-F1B9-BEA57F8DAF9C}"/>
              </a:ext>
            </a:extLst>
          </p:cNvPr>
          <p:cNvSpPr/>
          <p:nvPr/>
        </p:nvSpPr>
        <p:spPr>
          <a:xfrm>
            <a:off x="0" y="495862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la Angina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413;p46">
            <a:extLst>
              <a:ext uri="{FF2B5EF4-FFF2-40B4-BE49-F238E27FC236}">
                <a16:creationId xmlns:a16="http://schemas.microsoft.com/office/drawing/2014/main" id="{EE16C363-AD62-5A0E-F0D3-0737026CE5F2}"/>
              </a:ext>
            </a:extLst>
          </p:cNvPr>
          <p:cNvSpPr/>
          <p:nvPr/>
        </p:nvSpPr>
        <p:spPr>
          <a:xfrm>
            <a:off x="6708321" y="1022694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la Angina Inducida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413;p46">
            <a:extLst>
              <a:ext uri="{FF2B5EF4-FFF2-40B4-BE49-F238E27FC236}">
                <a16:creationId xmlns:a16="http://schemas.microsoft.com/office/drawing/2014/main" id="{C7A977A5-87BE-CD3C-21F9-6FC53D791673}"/>
              </a:ext>
            </a:extLst>
          </p:cNvPr>
          <p:cNvSpPr/>
          <p:nvPr/>
        </p:nvSpPr>
        <p:spPr>
          <a:xfrm>
            <a:off x="845722" y="1983359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Grafico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413;p46">
            <a:extLst>
              <a:ext uri="{FF2B5EF4-FFF2-40B4-BE49-F238E27FC236}">
                <a16:creationId xmlns:a16="http://schemas.microsoft.com/office/drawing/2014/main" id="{14A5802B-16E8-8970-51EB-A9AB0B9AD79D}"/>
              </a:ext>
            </a:extLst>
          </p:cNvPr>
          <p:cNvSpPr/>
          <p:nvPr/>
        </p:nvSpPr>
        <p:spPr>
          <a:xfrm>
            <a:off x="3986894" y="1991671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manejar el nivel de colesterol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413;p46">
            <a:extLst>
              <a:ext uri="{FF2B5EF4-FFF2-40B4-BE49-F238E27FC236}">
                <a16:creationId xmlns:a16="http://schemas.microsoft.com/office/drawing/2014/main" id="{4275A8AA-BD80-F2A0-8195-F0889E39691B}"/>
              </a:ext>
            </a:extLst>
          </p:cNvPr>
          <p:cNvSpPr/>
          <p:nvPr/>
        </p:nvSpPr>
        <p:spPr>
          <a:xfrm>
            <a:off x="6964137" y="3081575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Recomendaciones para manejar los niveles de azucar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413;p46">
            <a:extLst>
              <a:ext uri="{FF2B5EF4-FFF2-40B4-BE49-F238E27FC236}">
                <a16:creationId xmlns:a16="http://schemas.microsoft.com/office/drawing/2014/main" id="{D2B39714-4D98-D3DE-A46C-8D4BE0E2624A}"/>
              </a:ext>
            </a:extLst>
          </p:cNvPr>
          <p:cNvSpPr/>
          <p:nvPr/>
        </p:nvSpPr>
        <p:spPr>
          <a:xfrm>
            <a:off x="4223658" y="4243715"/>
            <a:ext cx="2051956" cy="52683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Presion en valores normales, sin recomendaciones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0910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8DC36B3-6303-9AD1-DD14-F17ACD61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20" y="-43053"/>
            <a:ext cx="9280434" cy="5295167"/>
          </a:xfrm>
          <a:prstGeom prst="rect">
            <a:avLst/>
          </a:prstGeom>
        </p:spPr>
      </p:pic>
      <p:sp>
        <p:nvSpPr>
          <p:cNvPr id="13" name="Google Shape;179;p35">
            <a:extLst>
              <a:ext uri="{FF2B5EF4-FFF2-40B4-BE49-F238E27FC236}">
                <a16:creationId xmlns:a16="http://schemas.microsoft.com/office/drawing/2014/main" id="{E15B68FC-7DF2-8140-E76A-4DA5E2E3AC84}"/>
              </a:ext>
            </a:extLst>
          </p:cNvPr>
          <p:cNvSpPr/>
          <p:nvPr/>
        </p:nvSpPr>
        <p:spPr>
          <a:xfrm>
            <a:off x="3879578" y="2011332"/>
            <a:ext cx="4864371" cy="1605446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Este es el reporte recibido por un paciente que no presenta ningun tipo de dolor en el pecho y tiene todos sus signos vitales dentro de los valores normales.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720000" y="436500"/>
            <a:ext cx="39636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1199405" y="590354"/>
            <a:ext cx="38520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/>
              <a:t>Objetivo</a:t>
            </a:r>
            <a:endParaRPr sz="5400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1764951" y="2232542"/>
            <a:ext cx="2955240" cy="1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Desarrollar un producto de analítica de datos para la predicción de enfermedades cardíacas.</a:t>
            </a:r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l="33811" t="-3449" r="9929" b="3450"/>
          <a:stretch/>
        </p:blipFill>
        <p:spPr>
          <a:xfrm rot="697711">
            <a:off x="5051262" y="604171"/>
            <a:ext cx="3336976" cy="3953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8"/>
          <p:cNvGrpSpPr/>
          <p:nvPr/>
        </p:nvGrpSpPr>
        <p:grpSpPr>
          <a:xfrm rot="6097709">
            <a:off x="4730187" y="888879"/>
            <a:ext cx="4012247" cy="3365741"/>
            <a:chOff x="5821888" y="1567425"/>
            <a:chExt cx="2608800" cy="1581900"/>
          </a:xfrm>
        </p:grpSpPr>
        <p:sp>
          <p:nvSpPr>
            <p:cNvPr id="251" name="Google Shape;251;p38"/>
            <p:cNvSpPr/>
            <p:nvPr/>
          </p:nvSpPr>
          <p:spPr>
            <a:xfrm rot="5400000">
              <a:off x="60786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 rot="5400000" flipH="1">
              <a:off x="60786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 rot="-5400000" flipH="1">
              <a:off x="73830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 rot="-5400000">
              <a:off x="73830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9235;p77">
            <a:extLst>
              <a:ext uri="{FF2B5EF4-FFF2-40B4-BE49-F238E27FC236}">
                <a16:creationId xmlns:a16="http://schemas.microsoft.com/office/drawing/2014/main" id="{16F185B5-13E2-0B3E-FBED-B12124A06817}"/>
              </a:ext>
            </a:extLst>
          </p:cNvPr>
          <p:cNvSpPr/>
          <p:nvPr/>
        </p:nvSpPr>
        <p:spPr>
          <a:xfrm>
            <a:off x="397113" y="2331457"/>
            <a:ext cx="1183944" cy="96116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94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/>
        </p:nvSpPr>
        <p:spPr>
          <a:xfrm>
            <a:off x="720000" y="436500"/>
            <a:ext cx="3963600" cy="788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720000" y="566450"/>
            <a:ext cx="38520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/>
              <a:t>Usuario</a:t>
            </a:r>
            <a:r>
              <a:rPr lang="en" sz="5400" dirty="0"/>
              <a:t> final</a:t>
            </a:r>
            <a:endParaRPr sz="5400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720000" y="1899600"/>
            <a:ext cx="3595800" cy="17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Se busca prestar una asistencia virtual a pacientes entre 29 y 77 años que  deseen realizarse un pre diagnostico en casa para enfermedad cardíaca.</a:t>
            </a:r>
          </a:p>
        </p:txBody>
      </p:sp>
      <p:sp>
        <p:nvSpPr>
          <p:cNvPr id="247" name="Google Shape;247;p38"/>
          <p:cNvSpPr/>
          <p:nvPr/>
        </p:nvSpPr>
        <p:spPr>
          <a:xfrm>
            <a:off x="720000" y="4278300"/>
            <a:ext cx="3595800" cy="428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b="1" dirty="0">
                <a:solidFill>
                  <a:schemeClr val="accent6"/>
                </a:solidFill>
              </a:rPr>
              <a:t>Instancia 0 antes de ir al médico</a:t>
            </a:r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l="33811" t="-3449" r="9929" b="3450"/>
          <a:stretch/>
        </p:blipFill>
        <p:spPr>
          <a:xfrm rot="697711">
            <a:off x="5051262" y="604171"/>
            <a:ext cx="3336976" cy="3953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8"/>
          <p:cNvGrpSpPr/>
          <p:nvPr/>
        </p:nvGrpSpPr>
        <p:grpSpPr>
          <a:xfrm rot="6097709">
            <a:off x="4730187" y="888879"/>
            <a:ext cx="4012247" cy="3365741"/>
            <a:chOff x="5821888" y="1567425"/>
            <a:chExt cx="2608800" cy="1581900"/>
          </a:xfrm>
        </p:grpSpPr>
        <p:sp>
          <p:nvSpPr>
            <p:cNvPr id="251" name="Google Shape;251;p38"/>
            <p:cNvSpPr/>
            <p:nvPr/>
          </p:nvSpPr>
          <p:spPr>
            <a:xfrm rot="5400000">
              <a:off x="60786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 rot="5400000" flipH="1">
              <a:off x="60786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 rot="-5400000" flipH="1">
              <a:off x="7383088" y="13106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 rot="-5400000">
              <a:off x="7383088" y="2101725"/>
              <a:ext cx="790800" cy="13044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99728">
            <a:off x="3627802" y="1685199"/>
            <a:ext cx="7960171" cy="447757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/>
          <p:nvPr/>
        </p:nvSpPr>
        <p:spPr>
          <a:xfrm>
            <a:off x="3064248" y="2948466"/>
            <a:ext cx="38490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3012600" y="3051964"/>
            <a:ext cx="3574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—Mark Twain</a:t>
            </a:r>
            <a:endParaRPr dirty="0"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"/>
          </p:nvPr>
        </p:nvSpPr>
        <p:spPr>
          <a:xfrm>
            <a:off x="3064248" y="1405928"/>
            <a:ext cx="4042800" cy="13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“Data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like</a:t>
            </a:r>
            <a:r>
              <a:rPr lang="es-CO" dirty="0"/>
              <a:t> </a:t>
            </a:r>
            <a:r>
              <a:rPr lang="es-CO" dirty="0" err="1"/>
              <a:t>garbage</a:t>
            </a:r>
            <a:r>
              <a:rPr lang="es-CO" dirty="0"/>
              <a:t>.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better</a:t>
            </a:r>
            <a:r>
              <a:rPr lang="es-CO" dirty="0"/>
              <a:t> </a:t>
            </a:r>
            <a:r>
              <a:rPr lang="es-CO" dirty="0" err="1"/>
              <a:t>know</a:t>
            </a:r>
            <a:r>
              <a:rPr lang="es-CO" dirty="0"/>
              <a:t> </a:t>
            </a:r>
            <a:r>
              <a:rPr lang="es-CO" dirty="0" err="1"/>
              <a:t>what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are </a:t>
            </a:r>
            <a:r>
              <a:rPr lang="es-CO" dirty="0" err="1"/>
              <a:t>doing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do </a:t>
            </a:r>
            <a:r>
              <a:rPr lang="es-CO" dirty="0" err="1"/>
              <a:t>with</a:t>
            </a:r>
            <a:r>
              <a:rPr lang="es-CO" dirty="0"/>
              <a:t> </a:t>
            </a:r>
            <a:r>
              <a:rPr lang="es-CO" dirty="0" err="1"/>
              <a:t>it</a:t>
            </a:r>
            <a:r>
              <a:rPr lang="es-CO" dirty="0"/>
              <a:t> </a:t>
            </a:r>
            <a:r>
              <a:rPr lang="es-CO" dirty="0" err="1"/>
              <a:t>before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collect</a:t>
            </a:r>
            <a:r>
              <a:rPr lang="es-CO" dirty="0"/>
              <a:t>.”</a:t>
            </a:r>
          </a:p>
        </p:txBody>
      </p:sp>
      <p:sp>
        <p:nvSpPr>
          <p:cNvPr id="315" name="Google Shape;315;p41"/>
          <p:cNvSpPr/>
          <p:nvPr/>
        </p:nvSpPr>
        <p:spPr>
          <a:xfrm>
            <a:off x="720000" y="42783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03.14</a:t>
            </a:r>
            <a:endParaRPr sz="1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720000" y="436500"/>
            <a:ext cx="1466400" cy="42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Analítica Computacional</a:t>
            </a:r>
          </a:p>
        </p:txBody>
      </p:sp>
      <p:sp>
        <p:nvSpPr>
          <p:cNvPr id="2" name="Google Shape;264;p39">
            <a:extLst>
              <a:ext uri="{FF2B5EF4-FFF2-40B4-BE49-F238E27FC236}">
                <a16:creationId xmlns:a16="http://schemas.microsoft.com/office/drawing/2014/main" id="{D0D47473-B76F-9005-54D1-EB8BC32019D5}"/>
              </a:ext>
            </a:extLst>
          </p:cNvPr>
          <p:cNvSpPr/>
          <p:nvPr/>
        </p:nvSpPr>
        <p:spPr>
          <a:xfrm>
            <a:off x="428023" y="1283867"/>
            <a:ext cx="1799700" cy="1086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13;p41">
            <a:extLst>
              <a:ext uri="{FF2B5EF4-FFF2-40B4-BE49-F238E27FC236}">
                <a16:creationId xmlns:a16="http://schemas.microsoft.com/office/drawing/2014/main" id="{EFE1871D-A9FB-F30C-EF4C-A942A8FB016A}"/>
              </a:ext>
            </a:extLst>
          </p:cNvPr>
          <p:cNvSpPr txBox="1">
            <a:spLocks/>
          </p:cNvSpPr>
          <p:nvPr/>
        </p:nvSpPr>
        <p:spPr>
          <a:xfrm>
            <a:off x="709821" y="1614333"/>
            <a:ext cx="113577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500" b="1" i="0" u="none" strike="noStrike" cap="none">
                <a:solidFill>
                  <a:schemeClr val="accent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/>
              <a:t>.2</a:t>
            </a:r>
          </a:p>
        </p:txBody>
      </p:sp>
      <p:sp>
        <p:nvSpPr>
          <p:cNvPr id="5" name="Google Shape;266;p39">
            <a:extLst>
              <a:ext uri="{FF2B5EF4-FFF2-40B4-BE49-F238E27FC236}">
                <a16:creationId xmlns:a16="http://schemas.microsoft.com/office/drawing/2014/main" id="{453DACEF-0817-C726-EFE6-F8A6A94C9B9D}"/>
              </a:ext>
            </a:extLst>
          </p:cNvPr>
          <p:cNvSpPr txBox="1">
            <a:spLocks/>
          </p:cNvSpPr>
          <p:nvPr/>
        </p:nvSpPr>
        <p:spPr>
          <a:xfrm>
            <a:off x="83914" y="2819393"/>
            <a:ext cx="2738572" cy="94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Darker Grotesque"/>
              <a:buNone/>
              <a:defRPr sz="52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s-CO" sz="8800" dirty="0">
                <a:solidFill>
                  <a:schemeClr val="accent6"/>
                </a:solidFill>
              </a:rPr>
              <a:t>Datos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720000" y="108488"/>
            <a:ext cx="6932700" cy="68122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37"/>
          <p:cNvSpPr txBox="1">
            <a:spLocks noGrp="1"/>
          </p:cNvSpPr>
          <p:nvPr>
            <p:ph type="ctrTitle"/>
          </p:nvPr>
        </p:nvSpPr>
        <p:spPr>
          <a:xfrm>
            <a:off x="904307" y="17810"/>
            <a:ext cx="6932700" cy="862575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r>
              <a:rPr lang="en" sz="4000" dirty="0" err="1"/>
              <a:t>Datos</a:t>
            </a:r>
            <a:br>
              <a:rPr lang="en" dirty="0"/>
            </a:br>
            <a:r>
              <a:rPr lang="es-CO" sz="2000" dirty="0"/>
              <a:t>Universidad de California en Irvine </a:t>
            </a:r>
            <a:endParaRPr sz="2000" dirty="0"/>
          </a:p>
        </p:txBody>
      </p:sp>
      <p:sp>
        <p:nvSpPr>
          <p:cNvPr id="14" name="Google Shape;195;p36">
            <a:extLst>
              <a:ext uri="{FF2B5EF4-FFF2-40B4-BE49-F238E27FC236}">
                <a16:creationId xmlns:a16="http://schemas.microsoft.com/office/drawing/2014/main" id="{7CF02304-1B75-7C9E-C686-5F18644829B5}"/>
              </a:ext>
            </a:extLst>
          </p:cNvPr>
          <p:cNvSpPr/>
          <p:nvPr/>
        </p:nvSpPr>
        <p:spPr>
          <a:xfrm>
            <a:off x="904307" y="3476439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1600" dirty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Análisis exploratorio</a:t>
            </a:r>
            <a:endParaRPr sz="1600" dirty="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98;p36">
            <a:extLst>
              <a:ext uri="{FF2B5EF4-FFF2-40B4-BE49-F238E27FC236}">
                <a16:creationId xmlns:a16="http://schemas.microsoft.com/office/drawing/2014/main" id="{F3490688-4B83-6ADD-42AB-14B8A90431BB}"/>
              </a:ext>
            </a:extLst>
          </p:cNvPr>
          <p:cNvSpPr/>
          <p:nvPr/>
        </p:nvSpPr>
        <p:spPr>
          <a:xfrm>
            <a:off x="904307" y="1574812"/>
            <a:ext cx="2809800" cy="5976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Adquisición y limpieza de los datos </a:t>
            </a:r>
            <a:endParaRPr sz="1600" dirty="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AC9CCE4B-C1D2-182B-C157-03899B2EB9C4}"/>
              </a:ext>
            </a:extLst>
          </p:cNvPr>
          <p:cNvSpPr/>
          <p:nvPr/>
        </p:nvSpPr>
        <p:spPr>
          <a:xfrm>
            <a:off x="4370657" y="1170878"/>
            <a:ext cx="4419600" cy="1405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Revisar los tipos de valores en cada columna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Revisar si hay caracteres no numéricos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Revisar si hay valores nulos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Eliminar valores que no se puedan usar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Verificar nuevamente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F4925E40-5ECD-15CD-0054-627086C26840}"/>
              </a:ext>
            </a:extLst>
          </p:cNvPr>
          <p:cNvSpPr/>
          <p:nvPr/>
        </p:nvSpPr>
        <p:spPr>
          <a:xfrm>
            <a:off x="4370657" y="3072505"/>
            <a:ext cx="4419600" cy="1405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Comprensión de las variables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Encontrar valores teóricos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Estadísticas descriptivas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Visualizaciones gráficas</a:t>
            </a:r>
          </a:p>
          <a:p>
            <a:pPr marL="342900" indent="-342900">
              <a:buClr>
                <a:schemeClr val="bg2"/>
              </a:buClr>
              <a:buFont typeface="+mj-lt"/>
              <a:buAutoNum type="arabicPeriod"/>
            </a:pPr>
            <a:r>
              <a:rPr lang="es-ES_tradnl" dirty="0">
                <a:solidFill>
                  <a:schemeClr val="bg2"/>
                </a:solidFill>
              </a:rPr>
              <a:t>Correlación entre las variables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1988288" y="29792"/>
            <a:ext cx="4963442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2192270" y="93645"/>
            <a:ext cx="47703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Datos</a:t>
            </a:r>
            <a:r>
              <a:rPr lang="en" dirty="0"/>
              <a:t> y </a:t>
            </a:r>
            <a:r>
              <a:rPr lang="en" dirty="0" err="1"/>
              <a:t>datos</a:t>
            </a:r>
            <a:r>
              <a:rPr lang="en" dirty="0"/>
              <a:t> …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3338D3-4E0D-3088-8D91-6947466A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" y="0"/>
            <a:ext cx="1299316" cy="5143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06E93B-4642-C365-E9A6-F08283297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100" y="21618"/>
            <a:ext cx="1333166" cy="5143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0D1672C-B87E-9819-CBAE-70D946DF0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850" y="3830897"/>
            <a:ext cx="2448000" cy="12888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72C8BD8-29E5-DD46-5DFB-7E5BAC21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602" y="3889202"/>
            <a:ext cx="2418999" cy="123057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4296464-C129-AB1D-3EF6-22C138C26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675" y="3889202"/>
            <a:ext cx="2448000" cy="123268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5C593F0-57F0-7434-0624-076971CC9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51" y="749952"/>
            <a:ext cx="3356209" cy="29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0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1916723" y="29792"/>
            <a:ext cx="5035007" cy="656306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ctrTitle" idx="2"/>
          </p:nvPr>
        </p:nvSpPr>
        <p:spPr>
          <a:xfrm>
            <a:off x="2193238" y="157498"/>
            <a:ext cx="4770300" cy="528600"/>
          </a:xfrm>
          <a:prstGeom prst="rect">
            <a:avLst/>
          </a:prstGeom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Tabla</a:t>
            </a:r>
            <a:r>
              <a:rPr lang="en" dirty="0"/>
              <a:t> </a:t>
            </a:r>
            <a:r>
              <a:rPr lang="en" dirty="0" err="1"/>
              <a:t>analísis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3"/>
          </p:nvPr>
        </p:nvSpPr>
        <p:spPr>
          <a:xfrm>
            <a:off x="5142100" y="2924200"/>
            <a:ext cx="244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035333-FF39-B21A-4C59-BF64C533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1512"/>
            <a:ext cx="7772400" cy="343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0421"/>
      </p:ext>
    </p:extLst>
  </p:cSld>
  <p:clrMapOvr>
    <a:masterClrMapping/>
  </p:clrMapOvr>
</p:sld>
</file>

<file path=ppt/theme/theme1.xml><?xml version="1.0" encoding="utf-8"?>
<a:theme xmlns:a="http://schemas.openxmlformats.org/drawingml/2006/main" name="Private Clinic by Slidesgo">
  <a:themeElements>
    <a:clrScheme name="Simple Light">
      <a:dk1>
        <a:srgbClr val="FFFBF9"/>
      </a:dk1>
      <a:lt1>
        <a:srgbClr val="D9DEFC"/>
      </a:lt1>
      <a:dk2>
        <a:srgbClr val="0B1EB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1EB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669</Words>
  <Application>Microsoft Office PowerPoint</Application>
  <PresentationFormat>Presentación en pantalla (16:9)</PresentationFormat>
  <Paragraphs>193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Times New Roman</vt:lpstr>
      <vt:lpstr>Arial</vt:lpstr>
      <vt:lpstr>Nunito Light</vt:lpstr>
      <vt:lpstr>Darker Grotesque</vt:lpstr>
      <vt:lpstr>Poppins</vt:lpstr>
      <vt:lpstr>Private Clinic by Slidesgo</vt:lpstr>
      <vt:lpstr>Test rápido de enfermedad cardíaca</vt:lpstr>
      <vt:lpstr>Descripción General</vt:lpstr>
      <vt:lpstr>Descripción General</vt:lpstr>
      <vt:lpstr>Objetivo</vt:lpstr>
      <vt:lpstr>Usuario final</vt:lpstr>
      <vt:lpstr>—Mark Twain</vt:lpstr>
      <vt:lpstr>Datos Universidad de California en Irvine </vt:lpstr>
      <vt:lpstr>Datos y datos …</vt:lpstr>
      <vt:lpstr>Tabla analísis</vt:lpstr>
      <vt:lpstr>Matriz Correlación</vt:lpstr>
      <vt:lpstr>Presentación de PowerPoint</vt:lpstr>
      <vt:lpstr>Conteo de pacientes enfermos</vt:lpstr>
      <vt:lpstr>Correlacion de signos vitales</vt:lpstr>
      <vt:lpstr>Correlacion de signos vitales</vt:lpstr>
      <vt:lpstr>Modelo</vt:lpstr>
      <vt:lpstr>Un primer acercamiento…</vt:lpstr>
      <vt:lpstr>Nuestro modelo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</vt:lpstr>
      <vt:lpstr>Entrenamiento</vt:lpstr>
      <vt:lpstr>HillClimb – K2Score</vt:lpstr>
      <vt:lpstr>Modelo alternativo</vt:lpstr>
      <vt:lpstr>Patient satisfaction</vt:lpstr>
      <vt:lpstr>Patient satisfaction</vt:lpstr>
      <vt:lpstr>Presentación de PowerPoint</vt:lpstr>
      <vt:lpstr>Patient satisfaction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#Private Clinic</dc:title>
  <cp:lastModifiedBy>Nicolas Alfonso Ricaurte Lanos</cp:lastModifiedBy>
  <cp:revision>9</cp:revision>
  <dcterms:modified xsi:type="dcterms:W3CDTF">2023-05-07T02:56:49Z</dcterms:modified>
</cp:coreProperties>
</file>